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51"/>
  </p:notesMasterIdLst>
  <p:sldIdLst>
    <p:sldId id="256" r:id="rId5"/>
    <p:sldId id="258" r:id="rId6"/>
    <p:sldId id="312" r:id="rId7"/>
    <p:sldId id="259" r:id="rId8"/>
    <p:sldId id="313" r:id="rId9"/>
    <p:sldId id="355" r:id="rId10"/>
    <p:sldId id="350" r:id="rId11"/>
    <p:sldId id="349" r:id="rId12"/>
    <p:sldId id="351" r:id="rId13"/>
    <p:sldId id="352" r:id="rId14"/>
    <p:sldId id="353" r:id="rId15"/>
    <p:sldId id="348" r:id="rId16"/>
    <p:sldId id="334" r:id="rId17"/>
    <p:sldId id="342" r:id="rId18"/>
    <p:sldId id="328" r:id="rId19"/>
    <p:sldId id="329" r:id="rId20"/>
    <p:sldId id="362" r:id="rId21"/>
    <p:sldId id="363" r:id="rId22"/>
    <p:sldId id="364" r:id="rId23"/>
    <p:sldId id="365" r:id="rId24"/>
    <p:sldId id="366" r:id="rId25"/>
    <p:sldId id="367" r:id="rId26"/>
    <p:sldId id="322" r:id="rId27"/>
    <p:sldId id="325" r:id="rId28"/>
    <p:sldId id="327" r:id="rId29"/>
    <p:sldId id="321" r:id="rId30"/>
    <p:sldId id="324" r:id="rId31"/>
    <p:sldId id="358" r:id="rId32"/>
    <p:sldId id="359" r:id="rId33"/>
    <p:sldId id="361" r:id="rId34"/>
    <p:sldId id="360" r:id="rId35"/>
    <p:sldId id="260" r:id="rId36"/>
    <p:sldId id="261" r:id="rId37"/>
    <p:sldId id="344" r:id="rId38"/>
    <p:sldId id="356" r:id="rId39"/>
    <p:sldId id="314" r:id="rId40"/>
    <p:sldId id="315" r:id="rId41"/>
    <p:sldId id="345" r:id="rId42"/>
    <p:sldId id="346" r:id="rId43"/>
    <p:sldId id="357" r:id="rId44"/>
    <p:sldId id="316" r:id="rId45"/>
    <p:sldId id="317" r:id="rId46"/>
    <p:sldId id="347" r:id="rId47"/>
    <p:sldId id="319" r:id="rId48"/>
    <p:sldId id="343" r:id="rId49"/>
    <p:sldId id="337" r:id="rId50"/>
  </p:sldIdLst>
  <p:sldSz cx="9144000" cy="5143500" type="screen16x9"/>
  <p:notesSz cx="6858000" cy="9144000"/>
  <p:embeddedFontLst>
    <p:embeddedFont>
      <p:font typeface="Albert Sans" panose="020B0604020202020204" charset="0"/>
      <p:regular r:id="rId52"/>
      <p:bold r:id="rId53"/>
      <p:italic r:id="rId54"/>
      <p:boldItalic r:id="rId55"/>
    </p:embeddedFont>
    <p:embeddedFont>
      <p:font typeface="Alexandria Medium" panose="020B0604020202020204" charset="-78"/>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F6"/>
    <a:srgbClr val="B1E0EE"/>
    <a:srgbClr val="529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CFEBB8-DC11-4E8B-A78D-102C2AC9492F}">
  <a:tblStyle styleId="{05CFEBB8-DC11-4E8B-A78D-102C2AC949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B9427F-831D-429B-A976-777766DD9B5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83" autoAdjust="0"/>
  </p:normalViewPr>
  <p:slideViewPr>
    <p:cSldViewPr snapToGrid="0">
      <p:cViewPr varScale="1">
        <p:scale>
          <a:sx n="142" d="100"/>
          <a:sy n="142" d="100"/>
        </p:scale>
        <p:origin x="7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4.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0C42131-E9A2-4008-F2F8-45E2F472CCEA}"/>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7952AC0D-F266-8008-E912-112C5B4F32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88BEFCC0-3CDE-84D1-C55A-BC0B69E4D7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921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934E2706-A5BD-C1FE-86C9-0808D2521944}"/>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B3D92813-52C0-0447-419F-7C950368F3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ED7FE854-FA76-86D0-F6EA-F561DBFAF1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923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7861E542-A1A9-F5D2-FB7A-6DF8CFA9E0ED}"/>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A8F7E55C-F704-E851-1B75-36217A602E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79B84400-DF3C-6315-FC21-2128882349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087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570C7951-4C23-81B5-C415-ED7FF6999437}"/>
            </a:ext>
          </a:extLst>
        </p:cNvPr>
        <p:cNvGrpSpPr/>
        <p:nvPr/>
      </p:nvGrpSpPr>
      <p:grpSpPr>
        <a:xfrm>
          <a:off x="0" y="0"/>
          <a:ext cx="0" cy="0"/>
          <a:chOff x="0" y="0"/>
          <a:chExt cx="0" cy="0"/>
        </a:xfrm>
      </p:grpSpPr>
      <p:sp>
        <p:nvSpPr>
          <p:cNvPr id="187" name="Google Shape;187;g2558abb5fb3_0_0:notes">
            <a:extLst>
              <a:ext uri="{FF2B5EF4-FFF2-40B4-BE49-F238E27FC236}">
                <a16:creationId xmlns:a16="http://schemas.microsoft.com/office/drawing/2014/main" id="{22A7E0E3-E8F2-EED8-D081-35483BA6EB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a:extLst>
              <a:ext uri="{FF2B5EF4-FFF2-40B4-BE49-F238E27FC236}">
                <a16:creationId xmlns:a16="http://schemas.microsoft.com/office/drawing/2014/main" id="{1CAD35C7-B725-DC0E-FF09-737D96EE80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788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EBF885D3-16D7-244F-D5C5-A5BB309056F4}"/>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C5D84498-B0F1-9D9A-AFB3-06BA151B79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59172CC3-50CE-3656-E8F5-7A178D2DCA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824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099ABD2B-5E28-D692-BE30-67AF2748C941}"/>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708E2342-08CA-1438-B780-AA167CE6D4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CD36997C-A760-0A6A-1B03-45B2E763D0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408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B17439A7-F593-930E-CC61-5D24A66B8FC0}"/>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E6996C71-739D-45C2-7A19-E08FADD8C0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268A4126-7AA8-1E7D-658A-4EFB563906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18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56D6178C-B868-91AF-7F19-7357D95C4121}"/>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3A44E227-7CE1-8CB8-BC37-FC5C408070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78B02434-41BB-96D3-5F8B-0BFD629BBE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317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709DC252-0835-F869-242C-E1960EED9023}"/>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A03DF78E-5C6B-4B8F-174C-1592715D4A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D84526DB-1FFF-DAF5-0865-257F18A4E4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662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A4B5F042-A400-ABA7-66DE-043D98050250}"/>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E642D7B1-9F9F-8198-670D-3ED7B18AC4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31B84A3E-574D-583C-385E-056FB39D6F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341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5A1EF870-18E9-4B4A-A726-194E772FAF05}"/>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47E8AF8D-6F56-7AF7-7339-5F20327DE2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457EA29E-D60E-0499-5E9E-CB44036A2C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774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8A6301A-DCD4-B3F7-313F-FDF5FB1961B8}"/>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6682AE36-075F-62B0-FA86-2ED59EC631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98453945-5312-443F-227B-26E76DF8A3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119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646BD53-6650-11EA-AB29-9D5AB03B805A}"/>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EBF48D79-F960-B3B2-FE35-ACF64C12CC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F72F9BF1-AB47-FD76-62F3-77B899763E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615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685abc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F7F7C60E-74E1-70E7-013E-0FF8D5456349}"/>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EE515B80-D12F-A97B-C45E-2B9D443AC6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1AECDDF8-69EB-0B96-7177-12D8432E71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755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B56D4AA6-2758-3DA8-7B09-113AB08E1631}"/>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D43C7B5E-9F02-5D43-CCE4-30088BF78B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754A4302-F783-0542-0954-A6A5E04904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019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E9FAE5FC-D4AC-19EC-B499-5347875A0F1B}"/>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C561082B-33C8-3D35-0B8B-55CA77EC11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1928D0DE-6D94-E9D2-0CD1-25FAE1FE58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963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EA5C63B6-ADF5-AA6A-3FB6-15DDEA010C4A}"/>
            </a:ext>
          </a:extLst>
        </p:cNvPr>
        <p:cNvGrpSpPr/>
        <p:nvPr/>
      </p:nvGrpSpPr>
      <p:grpSpPr>
        <a:xfrm>
          <a:off x="0" y="0"/>
          <a:ext cx="0" cy="0"/>
          <a:chOff x="0" y="0"/>
          <a:chExt cx="0" cy="0"/>
        </a:xfrm>
      </p:grpSpPr>
      <p:sp>
        <p:nvSpPr>
          <p:cNvPr id="239" name="Google Shape;239;g25685abcfce_0_0:notes">
            <a:extLst>
              <a:ext uri="{FF2B5EF4-FFF2-40B4-BE49-F238E27FC236}">
                <a16:creationId xmlns:a16="http://schemas.microsoft.com/office/drawing/2014/main" id="{FF629645-F9AE-B628-451D-9C0B8B9983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a:extLst>
              <a:ext uri="{FF2B5EF4-FFF2-40B4-BE49-F238E27FC236}">
                <a16:creationId xmlns:a16="http://schemas.microsoft.com/office/drawing/2014/main" id="{66504BF0-8B5A-1E76-80D4-62886DBC42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372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C9E90A73-A870-4A15-B902-6963AEFBF272}"/>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D3158463-7B28-ADDB-BCE1-D91D21102E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829C8952-FCAB-F154-7F4E-7864BB0D8B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853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348DC83-A71B-30B9-A6DF-C5059C12FDE4}"/>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90AA9B9F-62D7-07AF-517A-6365C3658D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B8AFC193-4A16-38E2-5E83-D1E222A29B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926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64A19E61-5709-2E9A-4AE7-E2DD3BE2E08A}"/>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B851DD6D-BFA2-1B6B-EF05-2C79655EA2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D68FDB3A-72A6-A8E2-E6A8-F5A4D25B5F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481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66728188-D119-ABFD-B1A9-F27DE2823317}"/>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7DF9B404-7531-4731-B0B1-F01F2AAF63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CF1E68E9-FB73-F728-F7D1-39517E1EA8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147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8184EF77-25EA-A903-2276-1A0538FF108F}"/>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C7B088E3-863B-652A-55EE-7224B6E0EF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50589A73-F535-69FE-9B80-827B3660FF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062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5D1D5D47-687A-4810-3358-8517B1D4A8FC}"/>
            </a:ext>
          </a:extLst>
        </p:cNvPr>
        <p:cNvGrpSpPr/>
        <p:nvPr/>
      </p:nvGrpSpPr>
      <p:grpSpPr>
        <a:xfrm>
          <a:off x="0" y="0"/>
          <a:ext cx="0" cy="0"/>
          <a:chOff x="0" y="0"/>
          <a:chExt cx="0" cy="0"/>
        </a:xfrm>
      </p:grpSpPr>
      <p:sp>
        <p:nvSpPr>
          <p:cNvPr id="187" name="Google Shape;187;g2558abb5fb3_0_0:notes">
            <a:extLst>
              <a:ext uri="{FF2B5EF4-FFF2-40B4-BE49-F238E27FC236}">
                <a16:creationId xmlns:a16="http://schemas.microsoft.com/office/drawing/2014/main" id="{7AF34B4A-3CF7-AFFD-4888-3A7723EF70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a:extLst>
              <a:ext uri="{FF2B5EF4-FFF2-40B4-BE49-F238E27FC236}">
                <a16:creationId xmlns:a16="http://schemas.microsoft.com/office/drawing/2014/main" id="{BED03DCE-82DD-B750-8E4F-3747504FCE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08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703cb3a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3AE51DDD-CBE8-F2CA-0BB0-F4457485E37E}"/>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897F9222-8593-FDC3-2DDE-F2EE81D4D7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9F3E9CC9-0A34-4BC5-58B6-1988B2DE49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55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637CBAA7-BD2D-1E5A-4C0E-FF7672638C28}"/>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0AA91CC1-AB5C-1066-346F-41D6EAB9DC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AFBBD6F3-F62F-1316-C239-241762A062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692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76AD6BF-9BB2-AD3E-F98E-24987DE4A8F0}"/>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3664A85C-5278-81B6-B0D6-BDE55814A1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8D05411A-19CF-0F60-3C83-ED4752E1F6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97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172CE373-29DD-44FD-EAB2-CE6CB6D2AC8D}"/>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F0E9CFD0-861E-53FE-4741-E5A6F8A76D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4F7CA025-76D0-5BBD-70E0-971F07205B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610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B31804EF-A53E-A309-8667-919790036C2C}"/>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F819BC00-BA2C-D1EC-C692-03C0DD4ECD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C3486FF6-6BD5-2B55-A932-4AF1FBCCC8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925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l="-19689" t="41478" r="19690" b="2272"/>
          <a:stretch/>
        </p:blipFill>
        <p:spPr>
          <a:xfrm rot="10800000" flipH="1">
            <a:off x="0" y="-2285"/>
            <a:ext cx="9144000" cy="5148070"/>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83" name="Google Shape;83;p16"/>
          <p:cNvSpPr txBox="1">
            <a:spLocks noGrp="1"/>
          </p:cNvSpPr>
          <p:nvPr>
            <p:ph type="title"/>
          </p:nvPr>
        </p:nvSpPr>
        <p:spPr>
          <a:xfrm>
            <a:off x="715100"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4" name="Google Shape;84;p16"/>
          <p:cNvSpPr txBox="1">
            <a:spLocks noGrp="1"/>
          </p:cNvSpPr>
          <p:nvPr>
            <p:ph type="body" idx="1"/>
          </p:nvPr>
        </p:nvSpPr>
        <p:spPr>
          <a:xfrm>
            <a:off x="715100"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62"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0.jp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9.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91646" y="1448498"/>
            <a:ext cx="7142872" cy="12750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MoneyMate</a:t>
            </a:r>
            <a:endParaRPr dirty="0"/>
          </a:p>
        </p:txBody>
      </p:sp>
      <p:sp>
        <p:nvSpPr>
          <p:cNvPr id="12" name="TextBox 11">
            <a:extLst>
              <a:ext uri="{FF2B5EF4-FFF2-40B4-BE49-F238E27FC236}">
                <a16:creationId xmlns:a16="http://schemas.microsoft.com/office/drawing/2014/main" id="{7C694A11-8A18-F49D-C5CE-832CD5EAD942}"/>
              </a:ext>
            </a:extLst>
          </p:cNvPr>
          <p:cNvSpPr txBox="1"/>
          <p:nvPr/>
        </p:nvSpPr>
        <p:spPr>
          <a:xfrm>
            <a:off x="1542349" y="2851687"/>
            <a:ext cx="3377848" cy="861774"/>
          </a:xfrm>
          <a:prstGeom prst="rect">
            <a:avLst/>
          </a:prstGeom>
          <a:noFill/>
        </p:spPr>
        <p:txBody>
          <a:bodyPr wrap="none" rtlCol="0">
            <a:spAutoFit/>
          </a:bodyPr>
          <a:lstStyle/>
          <a:p>
            <a:pPr algn="ctr"/>
            <a:r>
              <a:rPr lang="en-US" sz="1800" b="1" dirty="0">
                <a:solidFill>
                  <a:schemeClr val="dk1"/>
                </a:solidFill>
                <a:latin typeface="Albert Sans"/>
                <a:sym typeface="Albert Sans"/>
              </a:rPr>
              <a:t>Your Finances, Simplified and</a:t>
            </a:r>
          </a:p>
          <a:p>
            <a:pPr algn="ctr"/>
            <a:r>
              <a:rPr lang="en-US" sz="1800" b="1" dirty="0">
                <a:solidFill>
                  <a:schemeClr val="dk1"/>
                </a:solidFill>
                <a:latin typeface="Albert Sans"/>
                <a:sym typeface="Albert Sans"/>
              </a:rPr>
              <a:t>Organized! Powered by AI.</a:t>
            </a:r>
          </a:p>
          <a:p>
            <a:pPr algn="ctr"/>
            <a:endParaRPr lang="en-E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4E149443-73EA-5807-C757-3598B296C258}"/>
            </a:ext>
          </a:extLst>
        </p:cNvPr>
        <p:cNvGrpSpPr/>
        <p:nvPr/>
      </p:nvGrpSpPr>
      <p:grpSpPr>
        <a:xfrm>
          <a:off x="0" y="0"/>
          <a:ext cx="0" cy="0"/>
          <a:chOff x="0" y="0"/>
          <a:chExt cx="0" cy="0"/>
        </a:xfrm>
      </p:grpSpPr>
      <p:sp>
        <p:nvSpPr>
          <p:cNvPr id="227" name="Google Shape;227;p38">
            <a:extLst>
              <a:ext uri="{FF2B5EF4-FFF2-40B4-BE49-F238E27FC236}">
                <a16:creationId xmlns:a16="http://schemas.microsoft.com/office/drawing/2014/main" id="{541DE596-36F0-EE6C-B8F9-384B8DF8F6D0}"/>
              </a:ext>
            </a:extLst>
          </p:cNvPr>
          <p:cNvSpPr txBox="1">
            <a:spLocks noGrp="1"/>
          </p:cNvSpPr>
          <p:nvPr>
            <p:ph type="title"/>
          </p:nvPr>
        </p:nvSpPr>
        <p:spPr>
          <a:xfrm>
            <a:off x="378215" y="254550"/>
            <a:ext cx="6990773" cy="584223"/>
          </a:xfrm>
          <a:prstGeom prst="rect">
            <a:avLst/>
          </a:prstGeom>
        </p:spPr>
        <p:txBody>
          <a:bodyPr spcFirstLastPara="1" wrap="square" lIns="91425" tIns="91425" rIns="91425" bIns="91425" anchor="t" anchorCtr="0">
            <a:noAutofit/>
          </a:bodyPr>
          <a:lstStyle/>
          <a:p>
            <a:r>
              <a:rPr lang="en-US" sz="3000" b="1" dirty="0"/>
              <a:t>What Makes Us Different:</a:t>
            </a:r>
            <a:endParaRPr sz="3000" b="1" dirty="0"/>
          </a:p>
        </p:txBody>
      </p:sp>
      <p:sp>
        <p:nvSpPr>
          <p:cNvPr id="9" name="TextBox 8">
            <a:extLst>
              <a:ext uri="{FF2B5EF4-FFF2-40B4-BE49-F238E27FC236}">
                <a16:creationId xmlns:a16="http://schemas.microsoft.com/office/drawing/2014/main" id="{5281CD58-17EA-628A-DE37-D85B78C433D8}"/>
              </a:ext>
            </a:extLst>
          </p:cNvPr>
          <p:cNvSpPr txBox="1"/>
          <p:nvPr/>
        </p:nvSpPr>
        <p:spPr>
          <a:xfrm>
            <a:off x="597434" y="1055245"/>
            <a:ext cx="7685954" cy="707886"/>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18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User-Friendly Interface: </a:t>
            </a:r>
          </a:p>
          <a:p>
            <a:pPr>
              <a:buClr>
                <a:schemeClr val="dk1"/>
              </a:buClr>
              <a:buSzPts val="2400"/>
            </a:pPr>
            <a:r>
              <a:rPr lang="en-US" sz="2000" dirty="0">
                <a:solidFill>
                  <a:schemeClr val="dk1"/>
                </a:solidFill>
                <a:latin typeface="Alexandria Medium"/>
                <a:cs typeface="Alexandria Medium"/>
              </a:rPr>
              <a:t>  	</a:t>
            </a:r>
            <a:r>
              <a:rPr lang="en-US" sz="1600" dirty="0">
                <a:solidFill>
                  <a:schemeClr val="dk1"/>
                </a:solidFill>
                <a:latin typeface="Alexandria Medium"/>
                <a:cs typeface="Alexandria Medium"/>
              </a:rPr>
              <a:t>Clean, modern design that’s easy for beginners to use.</a:t>
            </a:r>
            <a:endParaRPr lang="en-US" sz="1600" dirty="0">
              <a:solidFill>
                <a:schemeClr val="dk1"/>
              </a:solidFill>
              <a:latin typeface="Alexandria Medium"/>
              <a:cs typeface="Alexandria Medium"/>
              <a:sym typeface="Alexandria Medium"/>
            </a:endParaRPr>
          </a:p>
        </p:txBody>
      </p:sp>
      <p:sp>
        <p:nvSpPr>
          <p:cNvPr id="13" name="TextBox 12">
            <a:extLst>
              <a:ext uri="{FF2B5EF4-FFF2-40B4-BE49-F238E27FC236}">
                <a16:creationId xmlns:a16="http://schemas.microsoft.com/office/drawing/2014/main" id="{E5DA8A4E-D40C-6170-98FB-8416F208B8C3}"/>
              </a:ext>
            </a:extLst>
          </p:cNvPr>
          <p:cNvSpPr txBox="1"/>
          <p:nvPr/>
        </p:nvSpPr>
        <p:spPr>
          <a:xfrm>
            <a:off x="597434" y="2179144"/>
            <a:ext cx="8217113" cy="954107"/>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Flexible &amp; Easy Expense Entry: </a:t>
            </a:r>
          </a:p>
          <a:p>
            <a:pPr>
              <a:buClr>
                <a:schemeClr val="dk1"/>
              </a:buClr>
              <a:buSzPts val="2400"/>
            </a:pPr>
            <a:r>
              <a:rPr lang="en-US" sz="2000" dirty="0">
                <a:solidFill>
                  <a:schemeClr val="dk1"/>
                </a:solidFill>
                <a:latin typeface="Alexandria Medium"/>
                <a:cs typeface="Alexandria Medium"/>
              </a:rPr>
              <a:t>             </a:t>
            </a:r>
            <a:r>
              <a:rPr lang="en-US" sz="1600" dirty="0">
                <a:solidFill>
                  <a:schemeClr val="dk1"/>
                </a:solidFill>
                <a:latin typeface="Alexandria Medium"/>
                <a:cs typeface="Alexandria Medium"/>
              </a:rPr>
              <a:t>Multiple easy ways to add expenses — manual, scan </a:t>
            </a:r>
            <a:r>
              <a:rPr lang="en-US" sz="1600" dirty="0" err="1">
                <a:solidFill>
                  <a:schemeClr val="dk1"/>
                </a:solidFill>
                <a:latin typeface="Alexandria Medium"/>
                <a:cs typeface="Alexandria Medium"/>
              </a:rPr>
              <a:t>recipts</a:t>
            </a:r>
            <a:r>
              <a:rPr lang="en-US" sz="1600" dirty="0">
                <a:solidFill>
                  <a:schemeClr val="dk1"/>
                </a:solidFill>
                <a:latin typeface="Alexandria Medium"/>
                <a:cs typeface="Alexandria Medium"/>
              </a:rPr>
              <a:t>, and auto 	</a:t>
            </a:r>
            <a:r>
              <a:rPr lang="en-US" sz="1600" dirty="0" err="1">
                <a:solidFill>
                  <a:schemeClr val="dk1"/>
                </a:solidFill>
                <a:latin typeface="Alexandria Medium"/>
                <a:cs typeface="Alexandria Medium"/>
              </a:rPr>
              <a:t>sms</a:t>
            </a:r>
            <a:r>
              <a:rPr lang="en-US" sz="1600" dirty="0">
                <a:solidFill>
                  <a:schemeClr val="dk1"/>
                </a:solidFill>
                <a:latin typeface="Alexandria Medium"/>
                <a:cs typeface="Alexandria Medium"/>
              </a:rPr>
              <a:t> recognition.</a:t>
            </a:r>
            <a:endParaRPr lang="en-US" sz="1600" dirty="0">
              <a:solidFill>
                <a:schemeClr val="dk1"/>
              </a:solidFill>
              <a:latin typeface="Alexandria Medium"/>
              <a:cs typeface="Alexandria Medium"/>
              <a:sym typeface="Alexandria Medium"/>
            </a:endParaRPr>
          </a:p>
        </p:txBody>
      </p:sp>
      <p:sp>
        <p:nvSpPr>
          <p:cNvPr id="15" name="TextBox 14">
            <a:extLst>
              <a:ext uri="{FF2B5EF4-FFF2-40B4-BE49-F238E27FC236}">
                <a16:creationId xmlns:a16="http://schemas.microsoft.com/office/drawing/2014/main" id="{E292DF05-81F6-9551-7137-08532CCCB4E2}"/>
              </a:ext>
            </a:extLst>
          </p:cNvPr>
          <p:cNvSpPr txBox="1"/>
          <p:nvPr/>
        </p:nvSpPr>
        <p:spPr>
          <a:xfrm>
            <a:off x="543646" y="3303043"/>
            <a:ext cx="8217113" cy="954107"/>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Customizable Categories: </a:t>
            </a:r>
          </a:p>
          <a:p>
            <a:pPr>
              <a:buClr>
                <a:schemeClr val="dk1"/>
              </a:buClr>
              <a:buSzPts val="2400"/>
            </a:pPr>
            <a:r>
              <a:rPr lang="en-US" sz="2000" dirty="0">
                <a:solidFill>
                  <a:schemeClr val="dk1"/>
                </a:solidFill>
                <a:latin typeface="Alexandria Medium"/>
                <a:cs typeface="Alexandria Medium"/>
              </a:rPr>
              <a:t>	</a:t>
            </a:r>
            <a:r>
              <a:rPr lang="en-US" sz="1600" dirty="0">
                <a:solidFill>
                  <a:schemeClr val="dk1"/>
                </a:solidFill>
                <a:latin typeface="Alexandria Medium"/>
                <a:cs typeface="Alexandria Medium"/>
              </a:rPr>
              <a:t>Users can create or rename or delete spending categories to fit their 	lifestyle.</a:t>
            </a:r>
            <a:endParaRPr lang="en-US" sz="1600" dirty="0">
              <a:solidFill>
                <a:schemeClr val="dk1"/>
              </a:solidFill>
              <a:latin typeface="Alexandria Medium"/>
              <a:cs typeface="Alexandria Medium"/>
              <a:sym typeface="Alexandria Medium"/>
            </a:endParaRPr>
          </a:p>
        </p:txBody>
      </p:sp>
    </p:spTree>
    <p:extLst>
      <p:ext uri="{BB962C8B-B14F-4D97-AF65-F5344CB8AC3E}">
        <p14:creationId xmlns:p14="http://schemas.microsoft.com/office/powerpoint/2010/main" val="2773351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2DE43561-3FF4-6C7B-CC23-C69404DEA1A3}"/>
            </a:ext>
          </a:extLst>
        </p:cNvPr>
        <p:cNvGrpSpPr/>
        <p:nvPr/>
      </p:nvGrpSpPr>
      <p:grpSpPr>
        <a:xfrm>
          <a:off x="0" y="0"/>
          <a:ext cx="0" cy="0"/>
          <a:chOff x="0" y="0"/>
          <a:chExt cx="0" cy="0"/>
        </a:xfrm>
      </p:grpSpPr>
      <p:sp>
        <p:nvSpPr>
          <p:cNvPr id="227" name="Google Shape;227;p38">
            <a:extLst>
              <a:ext uri="{FF2B5EF4-FFF2-40B4-BE49-F238E27FC236}">
                <a16:creationId xmlns:a16="http://schemas.microsoft.com/office/drawing/2014/main" id="{CA78E699-D2F6-6C31-50C4-7EA115253142}"/>
              </a:ext>
            </a:extLst>
          </p:cNvPr>
          <p:cNvSpPr txBox="1">
            <a:spLocks noGrp="1"/>
          </p:cNvSpPr>
          <p:nvPr>
            <p:ph type="title"/>
          </p:nvPr>
        </p:nvSpPr>
        <p:spPr>
          <a:xfrm>
            <a:off x="378215" y="254550"/>
            <a:ext cx="6990773" cy="584223"/>
          </a:xfrm>
          <a:prstGeom prst="rect">
            <a:avLst/>
          </a:prstGeom>
        </p:spPr>
        <p:txBody>
          <a:bodyPr spcFirstLastPara="1" wrap="square" lIns="91425" tIns="91425" rIns="91425" bIns="91425" anchor="t" anchorCtr="0">
            <a:noAutofit/>
          </a:bodyPr>
          <a:lstStyle/>
          <a:p>
            <a:r>
              <a:rPr lang="en-US" sz="3000" b="1" dirty="0"/>
              <a:t>What Makes Us Different:</a:t>
            </a:r>
            <a:endParaRPr sz="3000" b="1" dirty="0"/>
          </a:p>
        </p:txBody>
      </p:sp>
      <p:sp>
        <p:nvSpPr>
          <p:cNvPr id="9" name="TextBox 8">
            <a:extLst>
              <a:ext uri="{FF2B5EF4-FFF2-40B4-BE49-F238E27FC236}">
                <a16:creationId xmlns:a16="http://schemas.microsoft.com/office/drawing/2014/main" id="{906DC415-F065-CDCB-DB11-CB4642A43527}"/>
              </a:ext>
            </a:extLst>
          </p:cNvPr>
          <p:cNvSpPr txBox="1"/>
          <p:nvPr/>
        </p:nvSpPr>
        <p:spPr>
          <a:xfrm>
            <a:off x="597434" y="1055245"/>
            <a:ext cx="7685954" cy="954107"/>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18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Visual Spending Summaries: </a:t>
            </a:r>
          </a:p>
          <a:p>
            <a:pPr>
              <a:buClr>
                <a:schemeClr val="dk1"/>
              </a:buClr>
              <a:buSzPts val="2400"/>
            </a:pPr>
            <a:r>
              <a:rPr lang="en-US" sz="1800" dirty="0">
                <a:solidFill>
                  <a:schemeClr val="dk1"/>
                </a:solidFill>
                <a:latin typeface="Alexandria Medium"/>
                <a:cs typeface="Alexandria Medium"/>
              </a:rPr>
              <a:t>	</a:t>
            </a:r>
            <a:r>
              <a:rPr lang="en-US" sz="1600" dirty="0">
                <a:solidFill>
                  <a:schemeClr val="dk1"/>
                </a:solidFill>
                <a:latin typeface="Alexandria Medium"/>
                <a:cs typeface="Alexandria Medium"/>
              </a:rPr>
              <a:t>bar graphs, and weekly reports make it easy to see where 	money goes.</a:t>
            </a:r>
            <a:endParaRPr lang="en-US" sz="1600" dirty="0">
              <a:solidFill>
                <a:schemeClr val="dk1"/>
              </a:solidFill>
              <a:latin typeface="Alexandria Medium"/>
              <a:cs typeface="Alexandria Medium"/>
              <a:sym typeface="Alexandria Medium"/>
            </a:endParaRPr>
          </a:p>
        </p:txBody>
      </p:sp>
      <p:sp>
        <p:nvSpPr>
          <p:cNvPr id="2" name="TextBox 1">
            <a:extLst>
              <a:ext uri="{FF2B5EF4-FFF2-40B4-BE49-F238E27FC236}">
                <a16:creationId xmlns:a16="http://schemas.microsoft.com/office/drawing/2014/main" id="{403C9A1C-F042-0418-B485-7607357726BB}"/>
              </a:ext>
            </a:extLst>
          </p:cNvPr>
          <p:cNvSpPr txBox="1"/>
          <p:nvPr/>
        </p:nvSpPr>
        <p:spPr>
          <a:xfrm>
            <a:off x="597434" y="2225824"/>
            <a:ext cx="8217113" cy="1169551"/>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Free to Use:</a:t>
            </a:r>
            <a:r>
              <a:rPr lang="en-US" sz="1800" dirty="0">
                <a:solidFill>
                  <a:schemeClr val="dk1"/>
                </a:solidFill>
                <a:latin typeface="Alexandria Medium"/>
                <a:cs typeface="Alexandria Medium"/>
              </a:rPr>
              <a:t>	</a:t>
            </a:r>
          </a:p>
          <a:p>
            <a:pPr>
              <a:buClr>
                <a:schemeClr val="dk1"/>
              </a:buClr>
              <a:buSzPts val="2400"/>
            </a:pPr>
            <a:r>
              <a:rPr lang="en-US" sz="1800" dirty="0">
                <a:solidFill>
                  <a:schemeClr val="dk1"/>
                </a:solidFill>
                <a:latin typeface="Alexandria Medium"/>
                <a:cs typeface="Alexandria Medium"/>
              </a:rPr>
              <a:t>	</a:t>
            </a:r>
            <a:r>
              <a:rPr lang="en-US" sz="1600" dirty="0">
                <a:solidFill>
                  <a:schemeClr val="dk1"/>
                </a:solidFill>
                <a:latin typeface="Alexandria Medium"/>
                <a:cs typeface="Alexandria Medium"/>
              </a:rPr>
              <a:t>No subscription or upfront payment required. MoneyMate 	ensures that anyone can start tracking and managing their 	finances without barriers.</a:t>
            </a:r>
            <a:endParaRPr lang="en-US" sz="1600" dirty="0">
              <a:solidFill>
                <a:schemeClr val="dk1"/>
              </a:solidFill>
              <a:latin typeface="Alexandria Medium"/>
              <a:cs typeface="Alexandria Medium"/>
              <a:sym typeface="Alexandria Medium"/>
            </a:endParaRPr>
          </a:p>
        </p:txBody>
      </p:sp>
      <p:sp>
        <p:nvSpPr>
          <p:cNvPr id="3" name="TextBox 2">
            <a:extLst>
              <a:ext uri="{FF2B5EF4-FFF2-40B4-BE49-F238E27FC236}">
                <a16:creationId xmlns:a16="http://schemas.microsoft.com/office/drawing/2014/main" id="{91107103-03F0-6B68-BDE5-7B4F9B6528FE}"/>
              </a:ext>
            </a:extLst>
          </p:cNvPr>
          <p:cNvSpPr txBox="1"/>
          <p:nvPr/>
        </p:nvSpPr>
        <p:spPr>
          <a:xfrm>
            <a:off x="597434" y="3611847"/>
            <a:ext cx="7685954" cy="677108"/>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18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Lightweight and Fast: </a:t>
            </a:r>
          </a:p>
          <a:p>
            <a:pPr>
              <a:buClr>
                <a:schemeClr val="dk1"/>
              </a:buClr>
              <a:buSzPts val="2400"/>
            </a:pPr>
            <a:r>
              <a:rPr lang="en-US" sz="1800" dirty="0">
                <a:solidFill>
                  <a:schemeClr val="dk1"/>
                </a:solidFill>
                <a:latin typeface="Alexandria Medium"/>
                <a:cs typeface="Alexandria Medium"/>
              </a:rPr>
              <a:t>	</a:t>
            </a:r>
            <a:r>
              <a:rPr lang="en-US" sz="1600" dirty="0">
                <a:solidFill>
                  <a:schemeClr val="dk1"/>
                </a:solidFill>
                <a:latin typeface="Alexandria Medium"/>
                <a:cs typeface="Alexandria Medium"/>
              </a:rPr>
              <a:t>Works well on low-end devices — ideal for emerging markets.</a:t>
            </a:r>
            <a:endParaRPr lang="en-US" sz="1600" dirty="0">
              <a:solidFill>
                <a:schemeClr val="dk1"/>
              </a:solidFill>
              <a:latin typeface="Alexandria Medium"/>
              <a:cs typeface="Alexandria Medium"/>
              <a:sym typeface="Alexandria Medium"/>
            </a:endParaRPr>
          </a:p>
        </p:txBody>
      </p:sp>
    </p:spTree>
    <p:extLst>
      <p:ext uri="{BB962C8B-B14F-4D97-AF65-F5344CB8AC3E}">
        <p14:creationId xmlns:p14="http://schemas.microsoft.com/office/powerpoint/2010/main" val="1481350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E4B41824-34DC-26D3-FD90-1E2466F7C93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966E027-0FA8-FFA7-81EE-AEB4A60202AE}"/>
              </a:ext>
            </a:extLst>
          </p:cNvPr>
          <p:cNvSpPr txBox="1"/>
          <p:nvPr/>
        </p:nvSpPr>
        <p:spPr>
          <a:xfrm>
            <a:off x="283383" y="239629"/>
            <a:ext cx="4428899" cy="553998"/>
          </a:xfrm>
          <a:prstGeom prst="rect">
            <a:avLst/>
          </a:prstGeom>
          <a:noFill/>
        </p:spPr>
        <p:txBody>
          <a:bodyPr wrap="square" rtlCol="0">
            <a:spAutoFit/>
          </a:bodyPr>
          <a:lstStyle/>
          <a:p>
            <a:pPr>
              <a:buClr>
                <a:schemeClr val="dk1"/>
              </a:buClr>
              <a:buSzPts val="2500"/>
            </a:pPr>
            <a:r>
              <a:rPr lang="en-US" sz="3000" b="1" dirty="0">
                <a:solidFill>
                  <a:schemeClr val="dk1"/>
                </a:solidFill>
                <a:latin typeface="Alexandria Medium"/>
                <a:cs typeface="Alexandria Medium"/>
                <a:sym typeface="Alexandria Medium"/>
              </a:rPr>
              <a:t>App features:</a:t>
            </a:r>
          </a:p>
        </p:txBody>
      </p:sp>
      <p:sp>
        <p:nvSpPr>
          <p:cNvPr id="7" name="TextBox 6">
            <a:extLst>
              <a:ext uri="{FF2B5EF4-FFF2-40B4-BE49-F238E27FC236}">
                <a16:creationId xmlns:a16="http://schemas.microsoft.com/office/drawing/2014/main" id="{BA6D7CD5-E7C4-2695-92D2-9E020E6C133E}"/>
              </a:ext>
            </a:extLst>
          </p:cNvPr>
          <p:cNvSpPr txBox="1"/>
          <p:nvPr/>
        </p:nvSpPr>
        <p:spPr>
          <a:xfrm>
            <a:off x="799291" y="1094363"/>
            <a:ext cx="3638078" cy="492443"/>
          </a:xfrm>
          <a:prstGeom prst="rect">
            <a:avLst/>
          </a:prstGeom>
          <a:noFill/>
        </p:spPr>
        <p:txBody>
          <a:bodyPr wrap="square" rtlCol="0">
            <a:spAutoFit/>
          </a:bodyPr>
          <a:lstStyle/>
          <a:p>
            <a:r>
              <a:rPr lang="en-US" sz="24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300" dirty="0">
                <a:solidFill>
                  <a:schemeClr val="dk1"/>
                </a:solidFill>
                <a:latin typeface="Alexandria Medium"/>
                <a:cs typeface="Alexandria Medium"/>
                <a:sym typeface="Albert Sans"/>
              </a:rPr>
              <a:t>Sms auto recognition</a:t>
            </a:r>
            <a:br>
              <a:rPr lang="en-US" sz="2000" dirty="0">
                <a:solidFill>
                  <a:schemeClr val="dk1"/>
                </a:solidFill>
                <a:latin typeface="Alexandria Medium"/>
                <a:cs typeface="Alexandria Medium"/>
              </a:rPr>
            </a:br>
            <a:endParaRPr lang="en-US" sz="200" dirty="0">
              <a:solidFill>
                <a:schemeClr val="dk1"/>
              </a:solidFill>
              <a:latin typeface="Alexandria Medium"/>
              <a:cs typeface="Alexandria Medium"/>
            </a:endParaRPr>
          </a:p>
        </p:txBody>
      </p:sp>
      <p:sp>
        <p:nvSpPr>
          <p:cNvPr id="4" name="TextBox 3">
            <a:extLst>
              <a:ext uri="{FF2B5EF4-FFF2-40B4-BE49-F238E27FC236}">
                <a16:creationId xmlns:a16="http://schemas.microsoft.com/office/drawing/2014/main" id="{046446D5-0FE1-591A-C896-FF1D11198C49}"/>
              </a:ext>
            </a:extLst>
          </p:cNvPr>
          <p:cNvSpPr txBox="1"/>
          <p:nvPr/>
        </p:nvSpPr>
        <p:spPr>
          <a:xfrm>
            <a:off x="799291" y="2463237"/>
            <a:ext cx="5506636" cy="461665"/>
          </a:xfrm>
          <a:prstGeom prst="rect">
            <a:avLst/>
          </a:prstGeom>
          <a:noFill/>
        </p:spPr>
        <p:txBody>
          <a:bodyPr wrap="none" rtlCol="0">
            <a:spAutoFit/>
          </a:bodyPr>
          <a:lstStyle/>
          <a:p>
            <a:r>
              <a:rPr lang="en-US" sz="24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300" dirty="0">
                <a:solidFill>
                  <a:schemeClr val="dk1"/>
                </a:solidFill>
                <a:latin typeface="Alexandria Medium"/>
                <a:cs typeface="Alexandria Medium"/>
              </a:rPr>
              <a:t>Summarization &amp; Reports Expense</a:t>
            </a:r>
          </a:p>
        </p:txBody>
      </p:sp>
      <p:sp>
        <p:nvSpPr>
          <p:cNvPr id="8" name="TextBox 7">
            <a:extLst>
              <a:ext uri="{FF2B5EF4-FFF2-40B4-BE49-F238E27FC236}">
                <a16:creationId xmlns:a16="http://schemas.microsoft.com/office/drawing/2014/main" id="{57F755D4-6445-A40F-7253-1BE67753A69E}"/>
              </a:ext>
            </a:extLst>
          </p:cNvPr>
          <p:cNvSpPr txBox="1"/>
          <p:nvPr/>
        </p:nvSpPr>
        <p:spPr>
          <a:xfrm>
            <a:off x="799291" y="3132285"/>
            <a:ext cx="2398413" cy="461665"/>
          </a:xfrm>
          <a:prstGeom prst="rect">
            <a:avLst/>
          </a:prstGeom>
          <a:noFill/>
        </p:spPr>
        <p:txBody>
          <a:bodyPr wrap="none" rtlCol="0">
            <a:spAutoFit/>
          </a:bodyPr>
          <a:lstStyle/>
          <a:p>
            <a:r>
              <a:rPr lang="en-US" sz="24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300" dirty="0">
                <a:solidFill>
                  <a:schemeClr val="dk1"/>
                </a:solidFill>
                <a:latin typeface="Alexandria Medium"/>
                <a:cs typeface="Alexandria Medium"/>
              </a:rPr>
              <a:t>Quick Adding</a:t>
            </a:r>
          </a:p>
        </p:txBody>
      </p:sp>
      <p:sp>
        <p:nvSpPr>
          <p:cNvPr id="10" name="TextBox 9">
            <a:extLst>
              <a:ext uri="{FF2B5EF4-FFF2-40B4-BE49-F238E27FC236}">
                <a16:creationId xmlns:a16="http://schemas.microsoft.com/office/drawing/2014/main" id="{BED0EBB7-793C-F52D-9409-515FE1F18653}"/>
              </a:ext>
            </a:extLst>
          </p:cNvPr>
          <p:cNvSpPr txBox="1"/>
          <p:nvPr/>
        </p:nvSpPr>
        <p:spPr>
          <a:xfrm>
            <a:off x="799291" y="3801333"/>
            <a:ext cx="3223959" cy="461665"/>
          </a:xfrm>
          <a:prstGeom prst="rect">
            <a:avLst/>
          </a:prstGeom>
          <a:noFill/>
        </p:spPr>
        <p:txBody>
          <a:bodyPr wrap="none" rtlCol="0">
            <a:spAutoFit/>
          </a:bodyPr>
          <a:lstStyle/>
          <a:p>
            <a:r>
              <a:rPr lang="en-US" sz="24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300" dirty="0">
                <a:solidFill>
                  <a:schemeClr val="dk1"/>
                </a:solidFill>
                <a:latin typeface="Alexandria Medium"/>
                <a:cs typeface="Alexandria Medium"/>
              </a:rPr>
              <a:t>Transaction History</a:t>
            </a:r>
          </a:p>
        </p:txBody>
      </p:sp>
      <p:sp>
        <p:nvSpPr>
          <p:cNvPr id="11" name="TextBox 10">
            <a:extLst>
              <a:ext uri="{FF2B5EF4-FFF2-40B4-BE49-F238E27FC236}">
                <a16:creationId xmlns:a16="http://schemas.microsoft.com/office/drawing/2014/main" id="{02518B17-FD74-249E-B64D-693EDD4D96AF}"/>
              </a:ext>
            </a:extLst>
          </p:cNvPr>
          <p:cNvSpPr txBox="1"/>
          <p:nvPr/>
        </p:nvSpPr>
        <p:spPr>
          <a:xfrm>
            <a:off x="799291" y="1794189"/>
            <a:ext cx="3568606" cy="461665"/>
          </a:xfrm>
          <a:prstGeom prst="rect">
            <a:avLst/>
          </a:prstGeom>
          <a:noFill/>
        </p:spPr>
        <p:txBody>
          <a:bodyPr wrap="none" rtlCol="0">
            <a:spAutoFit/>
          </a:bodyPr>
          <a:lstStyle/>
          <a:p>
            <a:r>
              <a:rPr lang="en-US" sz="24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300" dirty="0">
                <a:solidFill>
                  <a:schemeClr val="dk1"/>
                </a:solidFill>
                <a:latin typeface="Alexandria Medium"/>
                <a:cs typeface="Alexandria Medium"/>
              </a:rPr>
              <a:t>OCR receipt scanning</a:t>
            </a:r>
          </a:p>
        </p:txBody>
      </p:sp>
    </p:spTree>
    <p:extLst>
      <p:ext uri="{BB962C8B-B14F-4D97-AF65-F5344CB8AC3E}">
        <p14:creationId xmlns:p14="http://schemas.microsoft.com/office/powerpoint/2010/main" val="3080180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51C46F9E-B420-5BA1-150B-F06A0F3B2108}"/>
            </a:ext>
          </a:extLst>
        </p:cNvPr>
        <p:cNvGrpSpPr/>
        <p:nvPr/>
      </p:nvGrpSpPr>
      <p:grpSpPr>
        <a:xfrm>
          <a:off x="0" y="0"/>
          <a:ext cx="0" cy="0"/>
          <a:chOff x="0" y="0"/>
          <a:chExt cx="0" cy="0"/>
        </a:xfrm>
      </p:grpSpPr>
      <p:sp>
        <p:nvSpPr>
          <p:cNvPr id="8" name="Google Shape;356;p48">
            <a:extLst>
              <a:ext uri="{FF2B5EF4-FFF2-40B4-BE49-F238E27FC236}">
                <a16:creationId xmlns:a16="http://schemas.microsoft.com/office/drawing/2014/main" id="{5303A159-46AA-3E56-A5E5-1B68917BA5FD}"/>
              </a:ext>
            </a:extLst>
          </p:cNvPr>
          <p:cNvSpPr txBox="1">
            <a:spLocks/>
          </p:cNvSpPr>
          <p:nvPr/>
        </p:nvSpPr>
        <p:spPr>
          <a:xfrm>
            <a:off x="209887" y="103896"/>
            <a:ext cx="4362113"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Alexandria Medium"/>
              <a:buNone/>
              <a:defRPr sz="9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9pPr>
          </a:lstStyle>
          <a:p>
            <a:r>
              <a:rPr lang="en-US" sz="3000" b="1" dirty="0"/>
              <a:t>Tools</a:t>
            </a:r>
          </a:p>
        </p:txBody>
      </p:sp>
      <p:sp>
        <p:nvSpPr>
          <p:cNvPr id="5" name="TextBox 4">
            <a:extLst>
              <a:ext uri="{FF2B5EF4-FFF2-40B4-BE49-F238E27FC236}">
                <a16:creationId xmlns:a16="http://schemas.microsoft.com/office/drawing/2014/main" id="{FCAC4770-251D-C48F-AF3C-AB1F136B0E41}"/>
              </a:ext>
            </a:extLst>
          </p:cNvPr>
          <p:cNvSpPr txBox="1"/>
          <p:nvPr/>
        </p:nvSpPr>
        <p:spPr>
          <a:xfrm>
            <a:off x="1556472" y="735950"/>
            <a:ext cx="993090" cy="369332"/>
          </a:xfrm>
          <a:prstGeom prst="rect">
            <a:avLst/>
          </a:prstGeom>
          <a:noFill/>
        </p:spPr>
        <p:txBody>
          <a:bodyPr wrap="square" rtlCol="0">
            <a:spAutoFit/>
          </a:bodyPr>
          <a:lstStyle/>
          <a:p>
            <a:r>
              <a:rPr lang="en-US" sz="1800" b="1" dirty="0"/>
              <a:t>Figma</a:t>
            </a:r>
            <a:endParaRPr lang="en-US" sz="1800" dirty="0"/>
          </a:p>
        </p:txBody>
      </p:sp>
      <p:pic>
        <p:nvPicPr>
          <p:cNvPr id="15" name="Picture 14" descr="A blue hexagon shaped object&#10;&#10;Description automatically generated">
            <a:extLst>
              <a:ext uri="{FF2B5EF4-FFF2-40B4-BE49-F238E27FC236}">
                <a16:creationId xmlns:a16="http://schemas.microsoft.com/office/drawing/2014/main" id="{719FCAC2-F869-E95D-0DAA-469F453740F1}"/>
              </a:ext>
            </a:extLst>
          </p:cNvPr>
          <p:cNvPicPr>
            <a:picLocks noChangeAspect="1"/>
          </p:cNvPicPr>
          <p:nvPr/>
        </p:nvPicPr>
        <p:blipFill>
          <a:blip r:embed="rId3"/>
          <a:stretch>
            <a:fillRect/>
          </a:stretch>
        </p:blipFill>
        <p:spPr>
          <a:xfrm>
            <a:off x="1187830" y="1271573"/>
            <a:ext cx="368642" cy="369380"/>
          </a:xfrm>
          <a:prstGeom prst="rect">
            <a:avLst/>
          </a:prstGeom>
        </p:spPr>
      </p:pic>
      <p:sp>
        <p:nvSpPr>
          <p:cNvPr id="18" name="TextBox 17">
            <a:extLst>
              <a:ext uri="{FF2B5EF4-FFF2-40B4-BE49-F238E27FC236}">
                <a16:creationId xmlns:a16="http://schemas.microsoft.com/office/drawing/2014/main" id="{5908F354-53E0-DF98-6423-C630D056B775}"/>
              </a:ext>
            </a:extLst>
          </p:cNvPr>
          <p:cNvSpPr txBox="1"/>
          <p:nvPr/>
        </p:nvSpPr>
        <p:spPr>
          <a:xfrm>
            <a:off x="1556472" y="1245847"/>
            <a:ext cx="1672046" cy="369332"/>
          </a:xfrm>
          <a:prstGeom prst="rect">
            <a:avLst/>
          </a:prstGeom>
          <a:noFill/>
        </p:spPr>
        <p:txBody>
          <a:bodyPr wrap="square" rtlCol="0">
            <a:spAutoFit/>
          </a:bodyPr>
          <a:lstStyle/>
          <a:p>
            <a:r>
              <a:rPr lang="en-US" sz="1800" b="1" dirty="0"/>
              <a:t>Dart</a:t>
            </a:r>
          </a:p>
        </p:txBody>
      </p:sp>
      <p:pic>
        <p:nvPicPr>
          <p:cNvPr id="20" name="Picture 19" descr="A white logo on a black background&#10;&#10;Description automatically generated">
            <a:extLst>
              <a:ext uri="{FF2B5EF4-FFF2-40B4-BE49-F238E27FC236}">
                <a16:creationId xmlns:a16="http://schemas.microsoft.com/office/drawing/2014/main" id="{B9C7B548-3A23-EB00-B13E-0398D92F6561}"/>
              </a:ext>
            </a:extLst>
          </p:cNvPr>
          <p:cNvPicPr>
            <a:picLocks noChangeAspect="1"/>
          </p:cNvPicPr>
          <p:nvPr/>
        </p:nvPicPr>
        <p:blipFill>
          <a:blip r:embed="rId4"/>
          <a:stretch>
            <a:fillRect/>
          </a:stretch>
        </p:blipFill>
        <p:spPr>
          <a:xfrm flipH="1">
            <a:off x="1192414" y="752094"/>
            <a:ext cx="359474" cy="359474"/>
          </a:xfrm>
          <a:prstGeom prst="rect">
            <a:avLst/>
          </a:prstGeom>
        </p:spPr>
      </p:pic>
      <p:sp>
        <p:nvSpPr>
          <p:cNvPr id="21" name="TextBox 20">
            <a:extLst>
              <a:ext uri="{FF2B5EF4-FFF2-40B4-BE49-F238E27FC236}">
                <a16:creationId xmlns:a16="http://schemas.microsoft.com/office/drawing/2014/main" id="{03324E4D-B075-EA35-C503-EBC43E865391}"/>
              </a:ext>
            </a:extLst>
          </p:cNvPr>
          <p:cNvSpPr txBox="1"/>
          <p:nvPr/>
        </p:nvSpPr>
        <p:spPr>
          <a:xfrm>
            <a:off x="1558348" y="1772738"/>
            <a:ext cx="902811" cy="369332"/>
          </a:xfrm>
          <a:prstGeom prst="rect">
            <a:avLst/>
          </a:prstGeom>
          <a:noFill/>
        </p:spPr>
        <p:txBody>
          <a:bodyPr wrap="none" rtlCol="0">
            <a:spAutoFit/>
          </a:bodyPr>
          <a:lstStyle/>
          <a:p>
            <a:r>
              <a:rPr lang="en-US" sz="1800" b="1" dirty="0"/>
              <a:t>Flutter</a:t>
            </a:r>
          </a:p>
        </p:txBody>
      </p:sp>
      <p:pic>
        <p:nvPicPr>
          <p:cNvPr id="26" name="Picture 25" descr="A blue and white logo&#10;&#10;Description automatically generated">
            <a:extLst>
              <a:ext uri="{FF2B5EF4-FFF2-40B4-BE49-F238E27FC236}">
                <a16:creationId xmlns:a16="http://schemas.microsoft.com/office/drawing/2014/main" id="{2FA6CB31-AB0F-3B30-7292-17A46573F56C}"/>
              </a:ext>
            </a:extLst>
          </p:cNvPr>
          <p:cNvPicPr>
            <a:picLocks noChangeAspect="1"/>
          </p:cNvPicPr>
          <p:nvPr/>
        </p:nvPicPr>
        <p:blipFill>
          <a:blip r:embed="rId5"/>
          <a:stretch>
            <a:fillRect/>
          </a:stretch>
        </p:blipFill>
        <p:spPr>
          <a:xfrm>
            <a:off x="1170722" y="1773892"/>
            <a:ext cx="368410" cy="368410"/>
          </a:xfrm>
          <a:prstGeom prst="rect">
            <a:avLst/>
          </a:prstGeom>
        </p:spPr>
      </p:pic>
      <p:sp>
        <p:nvSpPr>
          <p:cNvPr id="27" name="TextBox 26">
            <a:extLst>
              <a:ext uri="{FF2B5EF4-FFF2-40B4-BE49-F238E27FC236}">
                <a16:creationId xmlns:a16="http://schemas.microsoft.com/office/drawing/2014/main" id="{BD796E04-E2EA-D966-6A81-5FE4F0EEEF50}"/>
              </a:ext>
            </a:extLst>
          </p:cNvPr>
          <p:cNvSpPr txBox="1"/>
          <p:nvPr/>
        </p:nvSpPr>
        <p:spPr>
          <a:xfrm>
            <a:off x="1556472" y="2727267"/>
            <a:ext cx="1826141" cy="369332"/>
          </a:xfrm>
          <a:prstGeom prst="rect">
            <a:avLst/>
          </a:prstGeom>
          <a:noFill/>
        </p:spPr>
        <p:txBody>
          <a:bodyPr wrap="none" rtlCol="0">
            <a:spAutoFit/>
          </a:bodyPr>
          <a:lstStyle/>
          <a:p>
            <a:r>
              <a:rPr lang="en-US" sz="1800" b="1" dirty="0"/>
              <a:t>Database: SQL</a:t>
            </a:r>
          </a:p>
        </p:txBody>
      </p:sp>
      <p:sp>
        <p:nvSpPr>
          <p:cNvPr id="28" name="TextBox 27">
            <a:extLst>
              <a:ext uri="{FF2B5EF4-FFF2-40B4-BE49-F238E27FC236}">
                <a16:creationId xmlns:a16="http://schemas.microsoft.com/office/drawing/2014/main" id="{C2CA8C74-ECA2-DE21-1634-B844759F1EF7}"/>
              </a:ext>
            </a:extLst>
          </p:cNvPr>
          <p:cNvSpPr txBox="1"/>
          <p:nvPr/>
        </p:nvSpPr>
        <p:spPr>
          <a:xfrm>
            <a:off x="1556472" y="2258012"/>
            <a:ext cx="1133644" cy="369332"/>
          </a:xfrm>
          <a:prstGeom prst="rect">
            <a:avLst/>
          </a:prstGeom>
          <a:noFill/>
        </p:spPr>
        <p:txBody>
          <a:bodyPr wrap="none" rtlCol="0">
            <a:spAutoFit/>
          </a:bodyPr>
          <a:lstStyle/>
          <a:p>
            <a:r>
              <a:rPr lang="en-US" sz="1800" b="1" dirty="0"/>
              <a:t>Firebase</a:t>
            </a:r>
          </a:p>
        </p:txBody>
      </p:sp>
      <p:pic>
        <p:nvPicPr>
          <p:cNvPr id="30" name="Picture 29" descr="A blue and white logo&#10;&#10;Description automatically generated">
            <a:extLst>
              <a:ext uri="{FF2B5EF4-FFF2-40B4-BE49-F238E27FC236}">
                <a16:creationId xmlns:a16="http://schemas.microsoft.com/office/drawing/2014/main" id="{8B7C30E3-CDA8-3900-33B5-6DC08F872BC3}"/>
              </a:ext>
            </a:extLst>
          </p:cNvPr>
          <p:cNvPicPr>
            <a:picLocks noChangeAspect="1"/>
          </p:cNvPicPr>
          <p:nvPr/>
        </p:nvPicPr>
        <p:blipFill>
          <a:blip r:embed="rId6"/>
          <a:stretch>
            <a:fillRect/>
          </a:stretch>
        </p:blipFill>
        <p:spPr>
          <a:xfrm>
            <a:off x="1196328" y="2743286"/>
            <a:ext cx="360144" cy="360144"/>
          </a:xfrm>
          <a:prstGeom prst="rect">
            <a:avLst/>
          </a:prstGeom>
        </p:spPr>
      </p:pic>
      <p:pic>
        <p:nvPicPr>
          <p:cNvPr id="33" name="Picture 32" descr="A logo of a fire&#10;&#10;Description automatically generated">
            <a:extLst>
              <a:ext uri="{FF2B5EF4-FFF2-40B4-BE49-F238E27FC236}">
                <a16:creationId xmlns:a16="http://schemas.microsoft.com/office/drawing/2014/main" id="{CA9FCC53-E032-167A-5162-18D9D62BCEE1}"/>
              </a:ext>
            </a:extLst>
          </p:cNvPr>
          <p:cNvPicPr>
            <a:picLocks noChangeAspect="1"/>
          </p:cNvPicPr>
          <p:nvPr/>
        </p:nvPicPr>
        <p:blipFill>
          <a:blip r:embed="rId7"/>
          <a:stretch>
            <a:fillRect/>
          </a:stretch>
        </p:blipFill>
        <p:spPr>
          <a:xfrm>
            <a:off x="1183194" y="2259930"/>
            <a:ext cx="337840" cy="337840"/>
          </a:xfrm>
          <a:prstGeom prst="rect">
            <a:avLst/>
          </a:prstGeom>
        </p:spPr>
      </p:pic>
      <p:sp>
        <p:nvSpPr>
          <p:cNvPr id="34" name="TextBox 33">
            <a:extLst>
              <a:ext uri="{FF2B5EF4-FFF2-40B4-BE49-F238E27FC236}">
                <a16:creationId xmlns:a16="http://schemas.microsoft.com/office/drawing/2014/main" id="{DEA87BE7-B75D-C7CA-49A4-A6652DC4B1B4}"/>
              </a:ext>
            </a:extLst>
          </p:cNvPr>
          <p:cNvSpPr txBox="1"/>
          <p:nvPr/>
        </p:nvSpPr>
        <p:spPr>
          <a:xfrm>
            <a:off x="1558348" y="3228328"/>
            <a:ext cx="954107" cy="369332"/>
          </a:xfrm>
          <a:prstGeom prst="rect">
            <a:avLst/>
          </a:prstGeom>
          <a:noFill/>
        </p:spPr>
        <p:txBody>
          <a:bodyPr wrap="none" rtlCol="0">
            <a:spAutoFit/>
          </a:bodyPr>
          <a:lstStyle/>
          <a:p>
            <a:r>
              <a:rPr lang="en-US" sz="1800" b="1" dirty="0"/>
              <a:t>ML KIT</a:t>
            </a:r>
          </a:p>
        </p:txBody>
      </p:sp>
      <p:sp>
        <p:nvSpPr>
          <p:cNvPr id="35" name="TextBox 34">
            <a:extLst>
              <a:ext uri="{FF2B5EF4-FFF2-40B4-BE49-F238E27FC236}">
                <a16:creationId xmlns:a16="http://schemas.microsoft.com/office/drawing/2014/main" id="{983A9CC8-7776-B4F0-3A38-F5D10046A8A1}"/>
              </a:ext>
            </a:extLst>
          </p:cNvPr>
          <p:cNvSpPr txBox="1"/>
          <p:nvPr/>
        </p:nvSpPr>
        <p:spPr>
          <a:xfrm>
            <a:off x="1532120" y="3729389"/>
            <a:ext cx="2864887" cy="369332"/>
          </a:xfrm>
          <a:prstGeom prst="rect">
            <a:avLst/>
          </a:prstGeom>
          <a:noFill/>
        </p:spPr>
        <p:txBody>
          <a:bodyPr wrap="none" rtlCol="0">
            <a:spAutoFit/>
          </a:bodyPr>
          <a:lstStyle/>
          <a:p>
            <a:r>
              <a:rPr lang="en-US" sz="1800" b="1" dirty="0"/>
              <a:t>ANOTHER_TELEPHONY</a:t>
            </a:r>
          </a:p>
        </p:txBody>
      </p:sp>
      <p:pic>
        <p:nvPicPr>
          <p:cNvPr id="40" name="Picture 39" descr="A blue and yellow snake&#10;&#10;Description automatically generated">
            <a:extLst>
              <a:ext uri="{FF2B5EF4-FFF2-40B4-BE49-F238E27FC236}">
                <a16:creationId xmlns:a16="http://schemas.microsoft.com/office/drawing/2014/main" id="{AE7014B4-3338-5D4C-A9E1-E520757AB781}"/>
              </a:ext>
            </a:extLst>
          </p:cNvPr>
          <p:cNvPicPr>
            <a:picLocks noChangeAspect="1"/>
          </p:cNvPicPr>
          <p:nvPr/>
        </p:nvPicPr>
        <p:blipFill>
          <a:blip r:embed="rId8"/>
          <a:stretch>
            <a:fillRect/>
          </a:stretch>
        </p:blipFill>
        <p:spPr>
          <a:xfrm>
            <a:off x="1186467" y="3263598"/>
            <a:ext cx="349852" cy="349852"/>
          </a:xfrm>
          <a:prstGeom prst="rect">
            <a:avLst/>
          </a:prstGeom>
        </p:spPr>
      </p:pic>
      <p:pic>
        <p:nvPicPr>
          <p:cNvPr id="42" name="Picture 41" descr="A blue and white logo&#10;&#10;Description automatically generated">
            <a:extLst>
              <a:ext uri="{FF2B5EF4-FFF2-40B4-BE49-F238E27FC236}">
                <a16:creationId xmlns:a16="http://schemas.microsoft.com/office/drawing/2014/main" id="{4319AFD3-6BE4-F021-6444-BC61A97D48C7}"/>
              </a:ext>
            </a:extLst>
          </p:cNvPr>
          <p:cNvPicPr>
            <a:picLocks noChangeAspect="1"/>
          </p:cNvPicPr>
          <p:nvPr/>
        </p:nvPicPr>
        <p:blipFill>
          <a:blip r:embed="rId5"/>
          <a:stretch>
            <a:fillRect/>
          </a:stretch>
        </p:blipFill>
        <p:spPr>
          <a:xfrm>
            <a:off x="1167909" y="3741131"/>
            <a:ext cx="368410" cy="368410"/>
          </a:xfrm>
          <a:prstGeom prst="rect">
            <a:avLst/>
          </a:prstGeom>
        </p:spPr>
      </p:pic>
    </p:spTree>
    <p:extLst>
      <p:ext uri="{BB962C8B-B14F-4D97-AF65-F5344CB8AC3E}">
        <p14:creationId xmlns:p14="http://schemas.microsoft.com/office/powerpoint/2010/main" val="473541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BC0A3B80-B5C8-8344-A3CA-DFC674FE67A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6B4FF9D-F81C-4C25-9199-FCE841DAD6C5}"/>
              </a:ext>
            </a:extLst>
          </p:cNvPr>
          <p:cNvSpPr txBox="1"/>
          <p:nvPr/>
        </p:nvSpPr>
        <p:spPr>
          <a:xfrm>
            <a:off x="185631" y="201144"/>
            <a:ext cx="3517310" cy="553998"/>
          </a:xfrm>
          <a:prstGeom prst="rect">
            <a:avLst/>
          </a:prstGeom>
          <a:noFill/>
        </p:spPr>
        <p:txBody>
          <a:bodyPr wrap="none" rtlCol="0">
            <a:spAutoFit/>
          </a:bodyPr>
          <a:lstStyle/>
          <a:p>
            <a:pPr>
              <a:buClr>
                <a:schemeClr val="dk1"/>
              </a:buClr>
              <a:buSzPts val="2500"/>
            </a:pPr>
            <a:r>
              <a:rPr lang="en-US" sz="3000" b="1" dirty="0">
                <a:solidFill>
                  <a:schemeClr val="dk1"/>
                </a:solidFill>
                <a:latin typeface="Alexandria Medium"/>
                <a:cs typeface="Alexandria Medium"/>
                <a:sym typeface="Alexandria Medium"/>
              </a:rPr>
              <a:t>Project Timeline:</a:t>
            </a:r>
          </a:p>
        </p:txBody>
      </p:sp>
      <p:pic>
        <p:nvPicPr>
          <p:cNvPr id="7" name="Picture 6" descr="A graph with multiple colored buttons&#10;&#10;AI-generated content may be incorrect.">
            <a:extLst>
              <a:ext uri="{FF2B5EF4-FFF2-40B4-BE49-F238E27FC236}">
                <a16:creationId xmlns:a16="http://schemas.microsoft.com/office/drawing/2014/main" id="{77815ED6-F577-15BB-26A8-E9E5B0F65688}"/>
              </a:ext>
            </a:extLst>
          </p:cNvPr>
          <p:cNvPicPr>
            <a:picLocks noChangeAspect="1"/>
          </p:cNvPicPr>
          <p:nvPr/>
        </p:nvPicPr>
        <p:blipFill>
          <a:blip r:embed="rId3"/>
          <a:stretch>
            <a:fillRect/>
          </a:stretch>
        </p:blipFill>
        <p:spPr>
          <a:xfrm>
            <a:off x="1822885" y="772064"/>
            <a:ext cx="5498230" cy="4170292"/>
          </a:xfrm>
          <a:prstGeom prst="roundRect">
            <a:avLst>
              <a:gd name="adj" fmla="val 3643"/>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845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03" y="3328049"/>
            <a:ext cx="9601199" cy="1572871"/>
          </a:xfrm>
        </p:spPr>
        <p:txBody>
          <a:bodyPr/>
          <a:lstStyle/>
          <a:p>
            <a:r>
              <a:rPr lang="en-US" sz="6000" dirty="0"/>
              <a:t>Artificial</a:t>
            </a:r>
            <a:r>
              <a:rPr lang="en-US" sz="6600" dirty="0"/>
              <a:t> Intelligence</a:t>
            </a:r>
          </a:p>
        </p:txBody>
      </p:sp>
      <p:sp>
        <p:nvSpPr>
          <p:cNvPr id="5" name="Title 4"/>
          <p:cNvSpPr>
            <a:spLocks noGrp="1"/>
          </p:cNvSpPr>
          <p:nvPr>
            <p:ph type="title" idx="2"/>
          </p:nvPr>
        </p:nvSpPr>
        <p:spPr/>
        <p:txBody>
          <a:bodyPr/>
          <a:lstStyle/>
          <a:p>
            <a:r>
              <a:rPr lang="en-US" dirty="0"/>
              <a:t>06</a:t>
            </a:r>
          </a:p>
        </p:txBody>
      </p:sp>
    </p:spTree>
    <p:extLst>
      <p:ext uri="{BB962C8B-B14F-4D97-AF65-F5344CB8AC3E}">
        <p14:creationId xmlns:p14="http://schemas.microsoft.com/office/powerpoint/2010/main" val="2548994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371" y="228581"/>
            <a:ext cx="5925300" cy="703891"/>
          </a:xfrm>
        </p:spPr>
        <p:txBody>
          <a:bodyPr/>
          <a:lstStyle/>
          <a:p>
            <a:r>
              <a:rPr lang="en-US" sz="3000" b="1" dirty="0"/>
              <a:t>AI Features:</a:t>
            </a:r>
          </a:p>
        </p:txBody>
      </p:sp>
      <p:sp>
        <p:nvSpPr>
          <p:cNvPr id="8" name="Subtitle 7"/>
          <p:cNvSpPr>
            <a:spLocks noGrp="1"/>
          </p:cNvSpPr>
          <p:nvPr>
            <p:ph type="subTitle" idx="1"/>
          </p:nvPr>
        </p:nvSpPr>
        <p:spPr>
          <a:xfrm>
            <a:off x="665822" y="1021819"/>
            <a:ext cx="4262525" cy="2272710"/>
          </a:xfrm>
        </p:spPr>
        <p:txBody>
          <a:bodyPr/>
          <a:lstStyle/>
          <a:p>
            <a:pPr marL="0" indent="0"/>
            <a:r>
              <a:rPr lang="en-US" sz="2500" b="1" dirty="0"/>
              <a:t>Main Features:</a:t>
            </a:r>
          </a:p>
          <a:p>
            <a:pPr marL="0" indent="0"/>
            <a:endParaRPr lang="en-US" sz="1000" b="1" dirty="0"/>
          </a:p>
          <a:p>
            <a:pPr marL="0" indent="0">
              <a:buSzPts val="2400"/>
            </a:pPr>
            <a:r>
              <a:rPr lang="en-US" sz="800" dirty="0">
                <a:latin typeface="Alexandria Medium"/>
                <a:cs typeface="Alexandria Medium"/>
                <a:sym typeface="Arial"/>
              </a:rPr>
              <a:t> </a:t>
            </a:r>
          </a:p>
          <a:p>
            <a:pPr marL="0" indent="0">
              <a:buSzPts val="2400"/>
            </a:pPr>
            <a:r>
              <a:rPr lang="en-US" sz="2400" b="1" dirty="0">
                <a:latin typeface="Alexandria Medium"/>
                <a:cs typeface="Alexandria Medium"/>
                <a:sym typeface="Alexandria Medium"/>
              </a:rPr>
              <a:t>•</a:t>
            </a:r>
            <a:r>
              <a:rPr lang="en-US" sz="2000" dirty="0">
                <a:latin typeface="Alexandria Medium"/>
                <a:cs typeface="Alexandria Medium"/>
                <a:sym typeface="Alexandria Medium"/>
              </a:rPr>
              <a:t> </a:t>
            </a:r>
            <a:r>
              <a:rPr lang="en-US" sz="2300" dirty="0">
                <a:latin typeface="Alexandria Medium"/>
                <a:cs typeface="Alexandria Medium"/>
                <a:sym typeface="Arial"/>
              </a:rPr>
              <a:t>Sms auto recognition.</a:t>
            </a:r>
          </a:p>
          <a:p>
            <a:pPr marL="0" indent="0">
              <a:buSzPts val="2400"/>
            </a:pPr>
            <a:endParaRPr lang="en-US" sz="800" dirty="0">
              <a:latin typeface="Alexandria Medium"/>
              <a:cs typeface="Alexandria Medium"/>
              <a:sym typeface="Arial"/>
            </a:endParaRPr>
          </a:p>
          <a:p>
            <a:pPr marL="0" indent="0"/>
            <a:r>
              <a:rPr lang="en-US" sz="800" dirty="0">
                <a:latin typeface="Alexandria Medium"/>
                <a:cs typeface="Alexandria Medium"/>
              </a:rPr>
              <a:t> </a:t>
            </a:r>
          </a:p>
          <a:p>
            <a:pPr marL="0" indent="0"/>
            <a:r>
              <a:rPr lang="en-US" sz="2400" b="1" dirty="0">
                <a:latin typeface="Alexandria Medium"/>
                <a:cs typeface="Alexandria Medium"/>
                <a:sym typeface="Alexandria Medium"/>
              </a:rPr>
              <a:t>•</a:t>
            </a:r>
            <a:r>
              <a:rPr lang="en-US" sz="2000" dirty="0">
                <a:latin typeface="Alexandria Medium"/>
                <a:cs typeface="Alexandria Medium"/>
                <a:sym typeface="Alexandria Medium"/>
              </a:rPr>
              <a:t> </a:t>
            </a:r>
            <a:r>
              <a:rPr lang="en-US" sz="2300" dirty="0">
                <a:latin typeface="Alexandria Medium"/>
                <a:cs typeface="Alexandria Medium"/>
              </a:rPr>
              <a:t>OCR receipt scanning. </a:t>
            </a:r>
            <a:endParaRPr lang="en-US" sz="2000" dirty="0"/>
          </a:p>
        </p:txBody>
      </p:sp>
    </p:spTree>
    <p:extLst>
      <p:ext uri="{BB962C8B-B14F-4D97-AF65-F5344CB8AC3E}">
        <p14:creationId xmlns:p14="http://schemas.microsoft.com/office/powerpoint/2010/main" val="302707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5DA89-4F2A-C672-ADF5-0EDA5B2A6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A24ECF-2090-37AF-7F66-814D84170249}"/>
              </a:ext>
            </a:extLst>
          </p:cNvPr>
          <p:cNvSpPr>
            <a:spLocks noGrp="1"/>
          </p:cNvSpPr>
          <p:nvPr>
            <p:ph type="title"/>
          </p:nvPr>
        </p:nvSpPr>
        <p:spPr>
          <a:xfrm>
            <a:off x="244159" y="168070"/>
            <a:ext cx="5925300" cy="703891"/>
          </a:xfrm>
        </p:spPr>
        <p:txBody>
          <a:bodyPr/>
          <a:lstStyle/>
          <a:p>
            <a:pPr marL="0" indent="0">
              <a:buSzPts val="2400"/>
            </a:pPr>
            <a:r>
              <a:rPr lang="en-US" sz="3200" dirty="0">
                <a:sym typeface="Arial"/>
              </a:rPr>
              <a:t>Sms auto recognition:</a:t>
            </a:r>
          </a:p>
        </p:txBody>
      </p:sp>
      <p:sp>
        <p:nvSpPr>
          <p:cNvPr id="5" name="TextBox 4">
            <a:extLst>
              <a:ext uri="{FF2B5EF4-FFF2-40B4-BE49-F238E27FC236}">
                <a16:creationId xmlns:a16="http://schemas.microsoft.com/office/drawing/2014/main" id="{36C8C54A-E33B-15C2-07C2-89C028747942}"/>
              </a:ext>
            </a:extLst>
          </p:cNvPr>
          <p:cNvSpPr txBox="1"/>
          <p:nvPr/>
        </p:nvSpPr>
        <p:spPr>
          <a:xfrm>
            <a:off x="664980" y="840206"/>
            <a:ext cx="2652104" cy="477054"/>
          </a:xfrm>
          <a:prstGeom prst="rect">
            <a:avLst/>
          </a:prstGeom>
          <a:noFill/>
        </p:spPr>
        <p:txBody>
          <a:bodyPr wrap="square" rtlCol="0">
            <a:spAutoFit/>
          </a:bodyPr>
          <a:lstStyle/>
          <a:p>
            <a:pPr>
              <a:buClr>
                <a:schemeClr val="dk1"/>
              </a:buClr>
              <a:buSzPts val="1200"/>
            </a:pPr>
            <a:r>
              <a:rPr lang="en-US" sz="2500" b="1" dirty="0">
                <a:solidFill>
                  <a:schemeClr val="dk1"/>
                </a:solidFill>
                <a:latin typeface="Albert Sans"/>
                <a:sym typeface="Albert Sans"/>
              </a:rPr>
              <a:t>Key Features:</a:t>
            </a:r>
          </a:p>
        </p:txBody>
      </p:sp>
      <p:sp>
        <p:nvSpPr>
          <p:cNvPr id="10" name="TextBox 9">
            <a:extLst>
              <a:ext uri="{FF2B5EF4-FFF2-40B4-BE49-F238E27FC236}">
                <a16:creationId xmlns:a16="http://schemas.microsoft.com/office/drawing/2014/main" id="{23E4E9FF-7ED0-3FE0-106F-15F9447E0418}"/>
              </a:ext>
            </a:extLst>
          </p:cNvPr>
          <p:cNvSpPr txBox="1"/>
          <p:nvPr/>
        </p:nvSpPr>
        <p:spPr>
          <a:xfrm>
            <a:off x="914399" y="1472086"/>
            <a:ext cx="7072770" cy="400110"/>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Reads SMS inbox using </a:t>
            </a:r>
            <a:r>
              <a:rPr lang="en-US" sz="2000" b="1" dirty="0" err="1">
                <a:solidFill>
                  <a:schemeClr val="dk1"/>
                </a:solidFill>
                <a:latin typeface="Alexandria Medium"/>
                <a:cs typeface="Alexandria Medium"/>
              </a:rPr>
              <a:t>another_telephony</a:t>
            </a:r>
            <a:r>
              <a:rPr lang="en-US" sz="2000" b="1" dirty="0">
                <a:solidFill>
                  <a:schemeClr val="dk1"/>
                </a:solidFill>
                <a:latin typeface="Alexandria Medium"/>
                <a:cs typeface="Alexandria Medium"/>
              </a:rPr>
              <a:t> </a:t>
            </a:r>
            <a:r>
              <a:rPr lang="en-US" sz="2000" dirty="0">
                <a:solidFill>
                  <a:schemeClr val="dk1"/>
                </a:solidFill>
                <a:latin typeface="Alexandria Medium"/>
                <a:cs typeface="Alexandria Medium"/>
              </a:rPr>
              <a:t>package.</a:t>
            </a:r>
          </a:p>
        </p:txBody>
      </p:sp>
      <p:sp>
        <p:nvSpPr>
          <p:cNvPr id="13" name="TextBox 12">
            <a:extLst>
              <a:ext uri="{FF2B5EF4-FFF2-40B4-BE49-F238E27FC236}">
                <a16:creationId xmlns:a16="http://schemas.microsoft.com/office/drawing/2014/main" id="{9F97E872-F97F-69CB-2C02-6AEF6E644F85}"/>
              </a:ext>
            </a:extLst>
          </p:cNvPr>
          <p:cNvSpPr txBox="1"/>
          <p:nvPr/>
        </p:nvSpPr>
        <p:spPr>
          <a:xfrm>
            <a:off x="914399" y="1927929"/>
            <a:ext cx="5984331" cy="400110"/>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Filters messages from trusted bank senders.</a:t>
            </a:r>
          </a:p>
        </p:txBody>
      </p:sp>
      <p:sp>
        <p:nvSpPr>
          <p:cNvPr id="14" name="TextBox 13">
            <a:extLst>
              <a:ext uri="{FF2B5EF4-FFF2-40B4-BE49-F238E27FC236}">
                <a16:creationId xmlns:a16="http://schemas.microsoft.com/office/drawing/2014/main" id="{BC847297-8547-802F-A69B-FF9F39ADEADC}"/>
              </a:ext>
            </a:extLst>
          </p:cNvPr>
          <p:cNvSpPr txBox="1"/>
          <p:nvPr/>
        </p:nvSpPr>
        <p:spPr>
          <a:xfrm>
            <a:off x="914399" y="2383772"/>
            <a:ext cx="5351145" cy="400110"/>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Extracts amounts using a smart </a:t>
            </a:r>
            <a:r>
              <a:rPr lang="en-US" sz="2000" dirty="0" err="1">
                <a:solidFill>
                  <a:schemeClr val="dk1"/>
                </a:solidFill>
                <a:latin typeface="Alexandria Medium"/>
                <a:cs typeface="Alexandria Medium"/>
              </a:rPr>
              <a:t>RegEx</a:t>
            </a:r>
            <a:r>
              <a:rPr lang="en-US" sz="2000" dirty="0">
                <a:solidFill>
                  <a:schemeClr val="dk1"/>
                </a:solidFill>
                <a:latin typeface="Alexandria Medium"/>
                <a:cs typeface="Alexandria Medium"/>
              </a:rPr>
              <a:t>.</a:t>
            </a:r>
          </a:p>
        </p:txBody>
      </p:sp>
      <p:sp>
        <p:nvSpPr>
          <p:cNvPr id="16" name="TextBox 15">
            <a:extLst>
              <a:ext uri="{FF2B5EF4-FFF2-40B4-BE49-F238E27FC236}">
                <a16:creationId xmlns:a16="http://schemas.microsoft.com/office/drawing/2014/main" id="{93FEB0FD-F445-8162-C304-9E7587E6EAFE}"/>
              </a:ext>
            </a:extLst>
          </p:cNvPr>
          <p:cNvSpPr txBox="1"/>
          <p:nvPr/>
        </p:nvSpPr>
        <p:spPr>
          <a:xfrm>
            <a:off x="914399" y="2839615"/>
            <a:ext cx="5618486" cy="400110"/>
          </a:xfrm>
          <a:prstGeom prst="rect">
            <a:avLst/>
          </a:prstGeom>
          <a:noFill/>
        </p:spPr>
        <p:txBody>
          <a:bodyPr wrap="square">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Logs all actions using custom logger.</a:t>
            </a:r>
          </a:p>
        </p:txBody>
      </p:sp>
      <p:sp>
        <p:nvSpPr>
          <p:cNvPr id="19" name="TextBox 18">
            <a:extLst>
              <a:ext uri="{FF2B5EF4-FFF2-40B4-BE49-F238E27FC236}">
                <a16:creationId xmlns:a16="http://schemas.microsoft.com/office/drawing/2014/main" id="{249FFAC9-A661-F49B-78C7-503844599042}"/>
              </a:ext>
            </a:extLst>
          </p:cNvPr>
          <p:cNvSpPr txBox="1"/>
          <p:nvPr/>
        </p:nvSpPr>
        <p:spPr>
          <a:xfrm>
            <a:off x="914399" y="3295458"/>
            <a:ext cx="7684994" cy="400110"/>
          </a:xfrm>
          <a:prstGeom prst="rect">
            <a:avLst/>
          </a:prstGeom>
          <a:noFill/>
        </p:spPr>
        <p:txBody>
          <a:bodyPr wrap="square">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Stores transactions with amount, date, sender, and body.</a:t>
            </a:r>
          </a:p>
        </p:txBody>
      </p:sp>
    </p:spTree>
    <p:extLst>
      <p:ext uri="{BB962C8B-B14F-4D97-AF65-F5344CB8AC3E}">
        <p14:creationId xmlns:p14="http://schemas.microsoft.com/office/powerpoint/2010/main" val="3504604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8B55A-599A-9C64-A26F-DD8B2464A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987487-3425-DDD2-D126-BBA0EC015A04}"/>
              </a:ext>
            </a:extLst>
          </p:cNvPr>
          <p:cNvSpPr>
            <a:spLocks noGrp="1"/>
          </p:cNvSpPr>
          <p:nvPr>
            <p:ph type="title"/>
          </p:nvPr>
        </p:nvSpPr>
        <p:spPr>
          <a:xfrm>
            <a:off x="244159" y="168070"/>
            <a:ext cx="5925300" cy="703891"/>
          </a:xfrm>
        </p:spPr>
        <p:txBody>
          <a:bodyPr/>
          <a:lstStyle/>
          <a:p>
            <a:pPr marL="0" indent="0">
              <a:buSzPts val="2400"/>
            </a:pPr>
            <a:r>
              <a:rPr lang="en-US" sz="3200" dirty="0">
                <a:sym typeface="Arial"/>
              </a:rPr>
              <a:t>Sms auto recognition:</a:t>
            </a:r>
          </a:p>
        </p:txBody>
      </p:sp>
      <p:sp>
        <p:nvSpPr>
          <p:cNvPr id="5" name="TextBox 4">
            <a:extLst>
              <a:ext uri="{FF2B5EF4-FFF2-40B4-BE49-F238E27FC236}">
                <a16:creationId xmlns:a16="http://schemas.microsoft.com/office/drawing/2014/main" id="{8830F7CB-1CAF-A160-D79A-88C294304303}"/>
              </a:ext>
            </a:extLst>
          </p:cNvPr>
          <p:cNvSpPr txBox="1"/>
          <p:nvPr/>
        </p:nvSpPr>
        <p:spPr>
          <a:xfrm>
            <a:off x="664980" y="840206"/>
            <a:ext cx="2652104" cy="477054"/>
          </a:xfrm>
          <a:prstGeom prst="rect">
            <a:avLst/>
          </a:prstGeom>
          <a:noFill/>
        </p:spPr>
        <p:txBody>
          <a:bodyPr wrap="square" rtlCol="0">
            <a:spAutoFit/>
          </a:bodyPr>
          <a:lstStyle/>
          <a:p>
            <a:pPr>
              <a:buClr>
                <a:schemeClr val="dk1"/>
              </a:buClr>
              <a:buSzPts val="1200"/>
            </a:pPr>
            <a:r>
              <a:rPr lang="en-US" sz="2500" b="1" dirty="0">
                <a:solidFill>
                  <a:schemeClr val="dk1"/>
                </a:solidFill>
                <a:latin typeface="Albert Sans"/>
              </a:rPr>
              <a:t>Process Flow:</a:t>
            </a:r>
            <a:endParaRPr lang="en-US" sz="2500" b="1" dirty="0">
              <a:solidFill>
                <a:schemeClr val="dk1"/>
              </a:solidFill>
              <a:latin typeface="Albert Sans"/>
              <a:sym typeface="Albert Sans"/>
            </a:endParaRPr>
          </a:p>
        </p:txBody>
      </p:sp>
      <p:sp>
        <p:nvSpPr>
          <p:cNvPr id="10" name="TextBox 9">
            <a:extLst>
              <a:ext uri="{FF2B5EF4-FFF2-40B4-BE49-F238E27FC236}">
                <a16:creationId xmlns:a16="http://schemas.microsoft.com/office/drawing/2014/main" id="{F2CA6F09-C9AD-C08C-7AEC-AB05E9452213}"/>
              </a:ext>
            </a:extLst>
          </p:cNvPr>
          <p:cNvSpPr txBox="1"/>
          <p:nvPr/>
        </p:nvSpPr>
        <p:spPr>
          <a:xfrm>
            <a:off x="914399" y="1416902"/>
            <a:ext cx="3720890" cy="400110"/>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1- </a:t>
            </a:r>
            <a:r>
              <a:rPr lang="en-US" sz="2000" dirty="0">
                <a:solidFill>
                  <a:schemeClr val="dk1"/>
                </a:solidFill>
                <a:latin typeface="Alexandria Medium"/>
                <a:cs typeface="Alexandria Medium"/>
              </a:rPr>
              <a:t>Fetch all SMS from inbox.</a:t>
            </a:r>
          </a:p>
        </p:txBody>
      </p:sp>
      <p:sp>
        <p:nvSpPr>
          <p:cNvPr id="13" name="TextBox 12">
            <a:extLst>
              <a:ext uri="{FF2B5EF4-FFF2-40B4-BE49-F238E27FC236}">
                <a16:creationId xmlns:a16="http://schemas.microsoft.com/office/drawing/2014/main" id="{90DC126D-7F2A-A8A0-AB22-41D28D0FDF95}"/>
              </a:ext>
            </a:extLst>
          </p:cNvPr>
          <p:cNvSpPr txBox="1"/>
          <p:nvPr/>
        </p:nvSpPr>
        <p:spPr>
          <a:xfrm>
            <a:off x="914399" y="1917385"/>
            <a:ext cx="4873450" cy="400110"/>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2- </a:t>
            </a:r>
            <a:r>
              <a:rPr lang="en-US" sz="2000" dirty="0">
                <a:solidFill>
                  <a:schemeClr val="dk1"/>
                </a:solidFill>
                <a:latin typeface="Alexandria Medium"/>
                <a:cs typeface="Alexandria Medium"/>
              </a:rPr>
              <a:t>Filter by bank senders (60+ listed).</a:t>
            </a:r>
          </a:p>
        </p:txBody>
      </p:sp>
      <p:sp>
        <p:nvSpPr>
          <p:cNvPr id="14" name="TextBox 13">
            <a:extLst>
              <a:ext uri="{FF2B5EF4-FFF2-40B4-BE49-F238E27FC236}">
                <a16:creationId xmlns:a16="http://schemas.microsoft.com/office/drawing/2014/main" id="{CE8085B7-114F-A3A1-40EB-286CCB914367}"/>
              </a:ext>
            </a:extLst>
          </p:cNvPr>
          <p:cNvSpPr txBox="1"/>
          <p:nvPr/>
        </p:nvSpPr>
        <p:spPr>
          <a:xfrm>
            <a:off x="914399" y="2417868"/>
            <a:ext cx="4237057" cy="400110"/>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3- </a:t>
            </a:r>
            <a:r>
              <a:rPr lang="en-US" sz="2000" dirty="0">
                <a:solidFill>
                  <a:schemeClr val="dk1"/>
                </a:solidFill>
                <a:latin typeface="Alexandria Medium"/>
                <a:cs typeface="Alexandria Medium"/>
              </a:rPr>
              <a:t>Extract amount using </a:t>
            </a:r>
            <a:r>
              <a:rPr lang="en-US" sz="2000" dirty="0" err="1">
                <a:solidFill>
                  <a:schemeClr val="dk1"/>
                </a:solidFill>
                <a:latin typeface="Alexandria Medium"/>
                <a:cs typeface="Alexandria Medium"/>
              </a:rPr>
              <a:t>RegEx</a:t>
            </a:r>
            <a:r>
              <a:rPr lang="en-US" sz="2000" dirty="0">
                <a:solidFill>
                  <a:schemeClr val="dk1"/>
                </a:solidFill>
                <a:latin typeface="Alexandria Medium"/>
                <a:cs typeface="Alexandria Medium"/>
              </a:rPr>
              <a:t>.</a:t>
            </a:r>
          </a:p>
        </p:txBody>
      </p:sp>
      <p:sp>
        <p:nvSpPr>
          <p:cNvPr id="16" name="TextBox 15">
            <a:extLst>
              <a:ext uri="{FF2B5EF4-FFF2-40B4-BE49-F238E27FC236}">
                <a16:creationId xmlns:a16="http://schemas.microsoft.com/office/drawing/2014/main" id="{1F2B77BC-4375-14A3-F218-962758F5A82C}"/>
              </a:ext>
            </a:extLst>
          </p:cNvPr>
          <p:cNvSpPr txBox="1"/>
          <p:nvPr/>
        </p:nvSpPr>
        <p:spPr>
          <a:xfrm>
            <a:off x="914399" y="2918351"/>
            <a:ext cx="5618486" cy="400110"/>
          </a:xfrm>
          <a:prstGeom prst="rect">
            <a:avLst/>
          </a:prstGeom>
          <a:noFill/>
        </p:spPr>
        <p:txBody>
          <a:bodyPr wrap="square">
            <a:spAutoFit/>
          </a:bodyPr>
          <a:lstStyle/>
          <a:p>
            <a:r>
              <a:rPr lang="en-US" sz="2000" dirty="0">
                <a:solidFill>
                  <a:schemeClr val="dk1"/>
                </a:solidFill>
                <a:latin typeface="Alexandria Medium"/>
                <a:cs typeface="Alexandria Medium"/>
                <a:sym typeface="Alexandria Medium"/>
              </a:rPr>
              <a:t>4- </a:t>
            </a:r>
            <a:r>
              <a:rPr lang="en-US" sz="2000" dirty="0">
                <a:solidFill>
                  <a:schemeClr val="dk1"/>
                </a:solidFill>
                <a:latin typeface="Alexandria Medium"/>
                <a:cs typeface="Alexandria Medium"/>
              </a:rPr>
              <a:t>Log &amp; store valid transactions.</a:t>
            </a:r>
          </a:p>
        </p:txBody>
      </p:sp>
    </p:spTree>
    <p:extLst>
      <p:ext uri="{BB962C8B-B14F-4D97-AF65-F5344CB8AC3E}">
        <p14:creationId xmlns:p14="http://schemas.microsoft.com/office/powerpoint/2010/main" val="1514136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31F8A-F0D8-CE9E-DC88-EF79D01B08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2ED564-107A-A2ED-0CDF-19D81C64460A}"/>
              </a:ext>
            </a:extLst>
          </p:cNvPr>
          <p:cNvSpPr>
            <a:spLocks noGrp="1"/>
          </p:cNvSpPr>
          <p:nvPr>
            <p:ph type="title"/>
          </p:nvPr>
        </p:nvSpPr>
        <p:spPr>
          <a:xfrm>
            <a:off x="230712" y="223278"/>
            <a:ext cx="5925300" cy="703891"/>
          </a:xfrm>
        </p:spPr>
        <p:txBody>
          <a:bodyPr/>
          <a:lstStyle/>
          <a:p>
            <a:pPr marL="0" indent="0">
              <a:buSzPts val="2400"/>
            </a:pPr>
            <a:r>
              <a:rPr lang="en-US" sz="3200" dirty="0"/>
              <a:t>OCR receipt scanning:</a:t>
            </a:r>
            <a:endParaRPr lang="en-US" sz="3200" dirty="0">
              <a:sym typeface="Arial"/>
            </a:endParaRPr>
          </a:p>
        </p:txBody>
      </p:sp>
      <p:sp>
        <p:nvSpPr>
          <p:cNvPr id="5" name="TextBox 4">
            <a:extLst>
              <a:ext uri="{FF2B5EF4-FFF2-40B4-BE49-F238E27FC236}">
                <a16:creationId xmlns:a16="http://schemas.microsoft.com/office/drawing/2014/main" id="{D520CFED-B71E-297C-303E-215696653CA8}"/>
              </a:ext>
            </a:extLst>
          </p:cNvPr>
          <p:cNvSpPr txBox="1"/>
          <p:nvPr/>
        </p:nvSpPr>
        <p:spPr>
          <a:xfrm>
            <a:off x="476721" y="920503"/>
            <a:ext cx="7739432" cy="861774"/>
          </a:xfrm>
          <a:prstGeom prst="rect">
            <a:avLst/>
          </a:prstGeom>
          <a:noFill/>
        </p:spPr>
        <p:txBody>
          <a:bodyPr wrap="square" rtlCol="0">
            <a:spAutoFit/>
          </a:bodyPr>
          <a:lstStyle/>
          <a:p>
            <a:pPr>
              <a:buClr>
                <a:schemeClr val="dk1"/>
              </a:buClr>
              <a:buSzPts val="1200"/>
            </a:pPr>
            <a:r>
              <a:rPr lang="en-US" sz="2500" b="1" dirty="0">
                <a:solidFill>
                  <a:schemeClr val="dk1"/>
                </a:solidFill>
                <a:latin typeface="Albert Sans"/>
              </a:rPr>
              <a:t>Build a privacy-first using </a:t>
            </a:r>
            <a:r>
              <a:rPr lang="en-US" sz="2500" b="1" u="sng" dirty="0">
                <a:solidFill>
                  <a:schemeClr val="dk1"/>
                </a:solidFill>
                <a:latin typeface="Albert Sans"/>
              </a:rPr>
              <a:t>ML kit</a:t>
            </a:r>
            <a:r>
              <a:rPr lang="en-US" sz="2500" b="1" dirty="0">
                <a:solidFill>
                  <a:schemeClr val="dk1"/>
                </a:solidFill>
                <a:latin typeface="Albert Sans"/>
              </a:rPr>
              <a:t>, smart receipt analyzer to automatically extract key info:</a:t>
            </a:r>
            <a:endParaRPr lang="en-US" sz="2500" b="1" dirty="0">
              <a:solidFill>
                <a:schemeClr val="dk1"/>
              </a:solidFill>
              <a:latin typeface="Albert Sans"/>
              <a:sym typeface="Albert Sans"/>
            </a:endParaRPr>
          </a:p>
        </p:txBody>
      </p:sp>
      <p:sp>
        <p:nvSpPr>
          <p:cNvPr id="13" name="TextBox 12">
            <a:extLst>
              <a:ext uri="{FF2B5EF4-FFF2-40B4-BE49-F238E27FC236}">
                <a16:creationId xmlns:a16="http://schemas.microsoft.com/office/drawing/2014/main" id="{4637F1A8-7B87-E40F-B916-994E2605C7F5}"/>
              </a:ext>
            </a:extLst>
          </p:cNvPr>
          <p:cNvSpPr txBox="1"/>
          <p:nvPr/>
        </p:nvSpPr>
        <p:spPr>
          <a:xfrm>
            <a:off x="914399" y="2013109"/>
            <a:ext cx="2165978" cy="400110"/>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Total Amount.</a:t>
            </a:r>
          </a:p>
        </p:txBody>
      </p:sp>
      <p:sp>
        <p:nvSpPr>
          <p:cNvPr id="14" name="TextBox 13">
            <a:extLst>
              <a:ext uri="{FF2B5EF4-FFF2-40B4-BE49-F238E27FC236}">
                <a16:creationId xmlns:a16="http://schemas.microsoft.com/office/drawing/2014/main" id="{3A27B59F-EFBD-907B-A298-6D58A121E19D}"/>
              </a:ext>
            </a:extLst>
          </p:cNvPr>
          <p:cNvSpPr txBox="1"/>
          <p:nvPr/>
        </p:nvSpPr>
        <p:spPr>
          <a:xfrm>
            <a:off x="914399" y="2571750"/>
            <a:ext cx="1545616" cy="400110"/>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Currency.</a:t>
            </a:r>
          </a:p>
        </p:txBody>
      </p:sp>
      <p:sp>
        <p:nvSpPr>
          <p:cNvPr id="16" name="TextBox 15">
            <a:extLst>
              <a:ext uri="{FF2B5EF4-FFF2-40B4-BE49-F238E27FC236}">
                <a16:creationId xmlns:a16="http://schemas.microsoft.com/office/drawing/2014/main" id="{D561A647-4DCF-4BAB-E949-269FEB3EEE30}"/>
              </a:ext>
            </a:extLst>
          </p:cNvPr>
          <p:cNvSpPr txBox="1"/>
          <p:nvPr/>
        </p:nvSpPr>
        <p:spPr>
          <a:xfrm>
            <a:off x="914399" y="3074938"/>
            <a:ext cx="5618486" cy="400110"/>
          </a:xfrm>
          <a:prstGeom prst="rect">
            <a:avLst/>
          </a:prstGeom>
          <a:noFill/>
        </p:spPr>
        <p:txBody>
          <a:bodyPr wrap="square">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Purchase Date.</a:t>
            </a:r>
          </a:p>
        </p:txBody>
      </p:sp>
      <p:sp>
        <p:nvSpPr>
          <p:cNvPr id="3" name="TextBox 2">
            <a:extLst>
              <a:ext uri="{FF2B5EF4-FFF2-40B4-BE49-F238E27FC236}">
                <a16:creationId xmlns:a16="http://schemas.microsoft.com/office/drawing/2014/main" id="{994EE9A8-FAA7-9C52-A3D8-A17B5213D2E4}"/>
              </a:ext>
            </a:extLst>
          </p:cNvPr>
          <p:cNvSpPr txBox="1"/>
          <p:nvPr/>
        </p:nvSpPr>
        <p:spPr>
          <a:xfrm>
            <a:off x="732215" y="3763637"/>
            <a:ext cx="8492467" cy="400110"/>
          </a:xfrm>
          <a:prstGeom prst="rect">
            <a:avLst/>
          </a:prstGeom>
          <a:noFill/>
        </p:spPr>
        <p:txBody>
          <a:bodyPr wrap="square">
            <a:spAutoFit/>
          </a:bodyPr>
          <a:lstStyle/>
          <a:p>
            <a:r>
              <a:rPr lang="en-US" sz="2000" dirty="0">
                <a:solidFill>
                  <a:schemeClr val="dk1"/>
                </a:solidFill>
                <a:latin typeface="Alexandria Medium"/>
                <a:cs typeface="Alexandria Medium"/>
              </a:rPr>
              <a:t>All done </a:t>
            </a:r>
            <a:r>
              <a:rPr lang="en-US" sz="2000" b="1" dirty="0">
                <a:solidFill>
                  <a:schemeClr val="dk1"/>
                </a:solidFill>
                <a:latin typeface="Alexandria Medium"/>
                <a:cs typeface="Alexandria Medium"/>
              </a:rPr>
              <a:t>locally</a:t>
            </a:r>
            <a:r>
              <a:rPr lang="en-US" sz="2000" dirty="0">
                <a:solidFill>
                  <a:schemeClr val="dk1"/>
                </a:solidFill>
                <a:latin typeface="Alexandria Medium"/>
                <a:cs typeface="Alexandria Medium"/>
              </a:rPr>
              <a:t> on the device — </a:t>
            </a:r>
            <a:r>
              <a:rPr lang="en-US" sz="2000" b="1" dirty="0">
                <a:solidFill>
                  <a:schemeClr val="dk1"/>
                </a:solidFill>
                <a:latin typeface="Alexandria Medium"/>
                <a:cs typeface="Alexandria Medium"/>
              </a:rPr>
              <a:t>no cloud</a:t>
            </a:r>
            <a:r>
              <a:rPr lang="en-US" sz="2000" dirty="0">
                <a:solidFill>
                  <a:schemeClr val="dk1"/>
                </a:solidFill>
                <a:latin typeface="Alexandria Medium"/>
                <a:cs typeface="Alexandria Medium"/>
              </a:rPr>
              <a:t>, </a:t>
            </a:r>
            <a:r>
              <a:rPr lang="en-US" sz="2000" b="1" dirty="0">
                <a:solidFill>
                  <a:schemeClr val="dk1"/>
                </a:solidFill>
                <a:latin typeface="Alexandria Medium"/>
                <a:cs typeface="Alexandria Medium"/>
              </a:rPr>
              <a:t>no data leaks</a:t>
            </a:r>
            <a:r>
              <a:rPr lang="en-US" sz="2000" dirty="0">
                <a:solidFill>
                  <a:schemeClr val="dk1"/>
                </a:solidFill>
                <a:latin typeface="Alexandria Medium"/>
                <a:cs typeface="Alexandria Medium"/>
              </a:rPr>
              <a:t>.</a:t>
            </a:r>
          </a:p>
        </p:txBody>
      </p:sp>
      <p:sp>
        <p:nvSpPr>
          <p:cNvPr id="4" name="Scroll: Vertical 3">
            <a:extLst>
              <a:ext uri="{FF2B5EF4-FFF2-40B4-BE49-F238E27FC236}">
                <a16:creationId xmlns:a16="http://schemas.microsoft.com/office/drawing/2014/main" id="{7053B83E-400F-9D0F-ED94-76FEBF514940}"/>
              </a:ext>
            </a:extLst>
          </p:cNvPr>
          <p:cNvSpPr/>
          <p:nvPr/>
        </p:nvSpPr>
        <p:spPr>
          <a:xfrm>
            <a:off x="476721" y="3819308"/>
            <a:ext cx="255494" cy="288768"/>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138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1084097" y="941351"/>
            <a:ext cx="538500" cy="548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01</a:t>
            </a:r>
            <a:endParaRPr sz="2000" b="1" dirty="0"/>
          </a:p>
        </p:txBody>
      </p:sp>
      <p:sp>
        <p:nvSpPr>
          <p:cNvPr id="207" name="Google Shape;207;p37"/>
          <p:cNvSpPr txBox="1">
            <a:spLocks noGrp="1"/>
          </p:cNvSpPr>
          <p:nvPr>
            <p:ph type="subTitle" idx="1"/>
          </p:nvPr>
        </p:nvSpPr>
        <p:spPr>
          <a:xfrm>
            <a:off x="1622522" y="943743"/>
            <a:ext cx="2607300" cy="4525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Motivation</a:t>
            </a:r>
            <a:br>
              <a:rPr lang="en" sz="2000" dirty="0"/>
            </a:br>
            <a:endParaRPr sz="2000" dirty="0"/>
          </a:p>
        </p:txBody>
      </p:sp>
      <p:sp>
        <p:nvSpPr>
          <p:cNvPr id="208" name="Google Shape;208;p37"/>
          <p:cNvSpPr txBox="1">
            <a:spLocks noGrp="1"/>
          </p:cNvSpPr>
          <p:nvPr>
            <p:ph type="title" idx="2"/>
          </p:nvPr>
        </p:nvSpPr>
        <p:spPr>
          <a:xfrm>
            <a:off x="708376" y="212551"/>
            <a:ext cx="3987529"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t>Agenda:</a:t>
            </a:r>
            <a:endParaRPr sz="3000" b="1" dirty="0"/>
          </a:p>
        </p:txBody>
      </p:sp>
      <p:sp>
        <p:nvSpPr>
          <p:cNvPr id="209" name="Google Shape;209;p37"/>
          <p:cNvSpPr txBox="1">
            <a:spLocks noGrp="1"/>
          </p:cNvSpPr>
          <p:nvPr>
            <p:ph type="title" idx="3"/>
          </p:nvPr>
        </p:nvSpPr>
        <p:spPr>
          <a:xfrm>
            <a:off x="1084097" y="1679943"/>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02</a:t>
            </a:r>
            <a:endParaRPr sz="2000" b="1" dirty="0"/>
          </a:p>
        </p:txBody>
      </p:sp>
      <p:sp>
        <p:nvSpPr>
          <p:cNvPr id="210" name="Google Shape;210;p37"/>
          <p:cNvSpPr txBox="1">
            <a:spLocks noGrp="1"/>
          </p:cNvSpPr>
          <p:nvPr>
            <p:ph type="subTitle" idx="4"/>
          </p:nvPr>
        </p:nvSpPr>
        <p:spPr>
          <a:xfrm>
            <a:off x="1622522" y="167995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a:t>
            </a:r>
            <a:endParaRPr sz="2000" dirty="0"/>
          </a:p>
        </p:txBody>
      </p:sp>
      <p:sp>
        <p:nvSpPr>
          <p:cNvPr id="211" name="Google Shape;211;p37"/>
          <p:cNvSpPr txBox="1">
            <a:spLocks noGrp="1"/>
          </p:cNvSpPr>
          <p:nvPr>
            <p:ph type="title" idx="5"/>
          </p:nvPr>
        </p:nvSpPr>
        <p:spPr>
          <a:xfrm>
            <a:off x="1084097" y="241616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03</a:t>
            </a:r>
            <a:endParaRPr sz="2000" b="1" dirty="0"/>
          </a:p>
        </p:txBody>
      </p:sp>
      <p:sp>
        <p:nvSpPr>
          <p:cNvPr id="212" name="Google Shape;212;p37"/>
          <p:cNvSpPr txBox="1">
            <a:spLocks noGrp="1"/>
          </p:cNvSpPr>
          <p:nvPr>
            <p:ph type="subTitle" idx="6"/>
          </p:nvPr>
        </p:nvSpPr>
        <p:spPr>
          <a:xfrm>
            <a:off x="1622522" y="2416134"/>
            <a:ext cx="2607300" cy="736200"/>
          </a:xfrm>
          <a:prstGeom prst="rect">
            <a:avLst/>
          </a:prstGeom>
        </p:spPr>
        <p:txBody>
          <a:bodyPr spcFirstLastPara="1" wrap="square" lIns="91425" tIns="91425" rIns="91425" bIns="91425" anchor="t" anchorCtr="0">
            <a:noAutofit/>
          </a:bodyPr>
          <a:lstStyle/>
          <a:p>
            <a:pPr marL="0" indent="0"/>
            <a:r>
              <a:rPr lang="en" sz="2000" dirty="0"/>
              <a:t>Solution</a:t>
            </a:r>
            <a:endParaRPr sz="2000" dirty="0"/>
          </a:p>
        </p:txBody>
      </p:sp>
      <p:sp>
        <p:nvSpPr>
          <p:cNvPr id="213" name="Google Shape;213;p37"/>
          <p:cNvSpPr txBox="1">
            <a:spLocks noGrp="1"/>
          </p:cNvSpPr>
          <p:nvPr>
            <p:ph type="title" idx="7"/>
          </p:nvPr>
        </p:nvSpPr>
        <p:spPr>
          <a:xfrm>
            <a:off x="1084097" y="315236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04</a:t>
            </a:r>
            <a:endParaRPr sz="2000" b="1" dirty="0"/>
          </a:p>
        </p:txBody>
      </p:sp>
      <p:sp>
        <p:nvSpPr>
          <p:cNvPr id="214" name="Google Shape;214;p37"/>
          <p:cNvSpPr txBox="1">
            <a:spLocks noGrp="1"/>
          </p:cNvSpPr>
          <p:nvPr>
            <p:ph type="subTitle" idx="8"/>
          </p:nvPr>
        </p:nvSpPr>
        <p:spPr>
          <a:xfrm>
            <a:off x="1622521" y="3152366"/>
            <a:ext cx="2962925" cy="736200"/>
          </a:xfrm>
          <a:prstGeom prst="rect">
            <a:avLst/>
          </a:prstGeom>
        </p:spPr>
        <p:txBody>
          <a:bodyPr spcFirstLastPara="1" wrap="square" lIns="91425" tIns="91425" rIns="91425" bIns="91425" anchor="t" anchorCtr="0">
            <a:noAutofit/>
          </a:bodyPr>
          <a:lstStyle/>
          <a:p>
            <a:pPr marL="0" indent="0"/>
            <a:r>
              <a:rPr lang="en-US" sz="2000" dirty="0"/>
              <a:t>Market Analysis</a:t>
            </a:r>
            <a:endParaRPr sz="2000" dirty="0"/>
          </a:p>
        </p:txBody>
      </p:sp>
      <p:sp>
        <p:nvSpPr>
          <p:cNvPr id="215" name="Google Shape;215;p37"/>
          <p:cNvSpPr txBox="1">
            <a:spLocks noGrp="1"/>
          </p:cNvSpPr>
          <p:nvPr>
            <p:ph type="title" idx="9"/>
          </p:nvPr>
        </p:nvSpPr>
        <p:spPr>
          <a:xfrm>
            <a:off x="1084097" y="3787416"/>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05</a:t>
            </a:r>
            <a:endParaRPr sz="2000" b="1" dirty="0"/>
          </a:p>
        </p:txBody>
      </p:sp>
      <p:sp>
        <p:nvSpPr>
          <p:cNvPr id="216" name="Google Shape;216;p37"/>
          <p:cNvSpPr txBox="1">
            <a:spLocks noGrp="1"/>
          </p:cNvSpPr>
          <p:nvPr>
            <p:ph type="subTitle" idx="13"/>
          </p:nvPr>
        </p:nvSpPr>
        <p:spPr>
          <a:xfrm>
            <a:off x="1622522" y="3787416"/>
            <a:ext cx="2607300" cy="736200"/>
          </a:xfrm>
          <a:prstGeom prst="rect">
            <a:avLst/>
          </a:prstGeom>
        </p:spPr>
        <p:txBody>
          <a:bodyPr spcFirstLastPara="1" wrap="square" lIns="91425" tIns="91425" rIns="91425" bIns="91425" anchor="t" anchorCtr="0">
            <a:noAutofit/>
          </a:bodyPr>
          <a:lstStyle/>
          <a:p>
            <a:pPr marL="0" indent="0"/>
            <a:r>
              <a:rPr lang="en-US" sz="2000" dirty="0"/>
              <a:t>TOOLS</a:t>
            </a:r>
            <a:endParaRPr sz="2000" dirty="0"/>
          </a:p>
        </p:txBody>
      </p:sp>
      <p:sp>
        <p:nvSpPr>
          <p:cNvPr id="219" name="Google Shape;219;p37"/>
          <p:cNvSpPr txBox="1">
            <a:spLocks noGrp="1"/>
          </p:cNvSpPr>
          <p:nvPr>
            <p:ph type="title" idx="16"/>
          </p:nvPr>
        </p:nvSpPr>
        <p:spPr>
          <a:xfrm>
            <a:off x="4940896" y="955966"/>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06</a:t>
            </a:r>
            <a:endParaRPr sz="2000" b="1" dirty="0"/>
          </a:p>
        </p:txBody>
      </p:sp>
      <p:sp>
        <p:nvSpPr>
          <p:cNvPr id="220" name="Google Shape;220;p37"/>
          <p:cNvSpPr txBox="1">
            <a:spLocks noGrp="1"/>
          </p:cNvSpPr>
          <p:nvPr>
            <p:ph type="subTitle" idx="17"/>
          </p:nvPr>
        </p:nvSpPr>
        <p:spPr>
          <a:xfrm>
            <a:off x="5479396" y="943693"/>
            <a:ext cx="2958633" cy="736200"/>
          </a:xfrm>
          <a:prstGeom prst="rect">
            <a:avLst/>
          </a:prstGeom>
        </p:spPr>
        <p:txBody>
          <a:bodyPr spcFirstLastPara="1" wrap="square" lIns="91425" tIns="91425" rIns="91425" bIns="91425" anchor="t" anchorCtr="0">
            <a:noAutofit/>
          </a:bodyPr>
          <a:lstStyle/>
          <a:p>
            <a:pPr marL="0" indent="0"/>
            <a:r>
              <a:rPr lang="en-US" sz="2000" dirty="0"/>
              <a:t>Artificial Intelligence</a:t>
            </a:r>
            <a:endParaRPr sz="2000" dirty="0"/>
          </a:p>
        </p:txBody>
      </p:sp>
      <p:sp>
        <p:nvSpPr>
          <p:cNvPr id="2" name="Google Shape;219;p37">
            <a:extLst>
              <a:ext uri="{FF2B5EF4-FFF2-40B4-BE49-F238E27FC236}">
                <a16:creationId xmlns:a16="http://schemas.microsoft.com/office/drawing/2014/main" id="{88BDE524-4D1C-2936-3B91-17DFF03C913F}"/>
              </a:ext>
            </a:extLst>
          </p:cNvPr>
          <p:cNvSpPr txBox="1">
            <a:spLocks/>
          </p:cNvSpPr>
          <p:nvPr/>
        </p:nvSpPr>
        <p:spPr>
          <a:xfrm>
            <a:off x="4940896" y="1724184"/>
            <a:ext cx="5385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Medium"/>
              <a:buNone/>
              <a:defRPr sz="1800" b="0" i="0" u="none" strike="noStrike" cap="none">
                <a:solidFill>
                  <a:schemeClr val="lt2"/>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r>
              <a:rPr lang="en" sz="2000" b="1" dirty="0"/>
              <a:t>07	</a:t>
            </a:r>
          </a:p>
        </p:txBody>
      </p:sp>
      <p:sp>
        <p:nvSpPr>
          <p:cNvPr id="3" name="Google Shape;220;p37">
            <a:extLst>
              <a:ext uri="{FF2B5EF4-FFF2-40B4-BE49-F238E27FC236}">
                <a16:creationId xmlns:a16="http://schemas.microsoft.com/office/drawing/2014/main" id="{1EAFF2E7-B943-4768-7244-01B95F4AE41B}"/>
              </a:ext>
            </a:extLst>
          </p:cNvPr>
          <p:cNvSpPr txBox="1">
            <a:spLocks/>
          </p:cNvSpPr>
          <p:nvPr/>
        </p:nvSpPr>
        <p:spPr>
          <a:xfrm>
            <a:off x="5479396" y="1686473"/>
            <a:ext cx="26073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en-US" sz="2000" dirty="0"/>
              <a:t>System Design</a:t>
            </a:r>
          </a:p>
        </p:txBody>
      </p:sp>
      <p:sp>
        <p:nvSpPr>
          <p:cNvPr id="4" name="Google Shape;219;p37">
            <a:extLst>
              <a:ext uri="{FF2B5EF4-FFF2-40B4-BE49-F238E27FC236}">
                <a16:creationId xmlns:a16="http://schemas.microsoft.com/office/drawing/2014/main" id="{FC3B47B9-A168-178A-51B4-084E51EC3EE1}"/>
              </a:ext>
            </a:extLst>
          </p:cNvPr>
          <p:cNvSpPr txBox="1">
            <a:spLocks/>
          </p:cNvSpPr>
          <p:nvPr/>
        </p:nvSpPr>
        <p:spPr>
          <a:xfrm>
            <a:off x="4940896" y="2422673"/>
            <a:ext cx="5385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Medium"/>
              <a:buNone/>
              <a:defRPr sz="1800" b="0" i="0" u="none" strike="noStrike" cap="none">
                <a:solidFill>
                  <a:schemeClr val="lt2"/>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r>
              <a:rPr lang="en" sz="2000" b="1" dirty="0"/>
              <a:t>08	</a:t>
            </a:r>
          </a:p>
        </p:txBody>
      </p:sp>
      <p:sp>
        <p:nvSpPr>
          <p:cNvPr id="5" name="Google Shape;220;p37">
            <a:extLst>
              <a:ext uri="{FF2B5EF4-FFF2-40B4-BE49-F238E27FC236}">
                <a16:creationId xmlns:a16="http://schemas.microsoft.com/office/drawing/2014/main" id="{85F64C7A-2038-B064-3ED5-C71C369AC5D8}"/>
              </a:ext>
            </a:extLst>
          </p:cNvPr>
          <p:cNvSpPr txBox="1">
            <a:spLocks/>
          </p:cNvSpPr>
          <p:nvPr/>
        </p:nvSpPr>
        <p:spPr>
          <a:xfrm>
            <a:off x="5479396" y="2429212"/>
            <a:ext cx="26073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en" sz="2000" dirty="0"/>
              <a:t>BACKEND</a:t>
            </a:r>
            <a:endParaRPr lang="en-US" sz="2000" dirty="0"/>
          </a:p>
        </p:txBody>
      </p:sp>
      <p:sp>
        <p:nvSpPr>
          <p:cNvPr id="6" name="Google Shape;219;p37">
            <a:extLst>
              <a:ext uri="{FF2B5EF4-FFF2-40B4-BE49-F238E27FC236}">
                <a16:creationId xmlns:a16="http://schemas.microsoft.com/office/drawing/2014/main" id="{3A33A9FB-5048-3B08-EAEC-2C36896A28EC}"/>
              </a:ext>
            </a:extLst>
          </p:cNvPr>
          <p:cNvSpPr txBox="1">
            <a:spLocks/>
          </p:cNvSpPr>
          <p:nvPr/>
        </p:nvSpPr>
        <p:spPr>
          <a:xfrm>
            <a:off x="4940896" y="3155376"/>
            <a:ext cx="5385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Medium"/>
              <a:buNone/>
              <a:defRPr sz="1800" b="0" i="0" u="none" strike="noStrike" cap="none">
                <a:solidFill>
                  <a:schemeClr val="lt2"/>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r>
              <a:rPr lang="en" sz="2000" b="1" dirty="0"/>
              <a:t>09	</a:t>
            </a:r>
          </a:p>
        </p:txBody>
      </p:sp>
      <p:sp>
        <p:nvSpPr>
          <p:cNvPr id="7" name="Google Shape;220;p37">
            <a:extLst>
              <a:ext uri="{FF2B5EF4-FFF2-40B4-BE49-F238E27FC236}">
                <a16:creationId xmlns:a16="http://schemas.microsoft.com/office/drawing/2014/main" id="{EB4FDE5F-98F8-2E4C-C01B-EAC182AD6404}"/>
              </a:ext>
            </a:extLst>
          </p:cNvPr>
          <p:cNvSpPr txBox="1">
            <a:spLocks/>
          </p:cNvSpPr>
          <p:nvPr/>
        </p:nvSpPr>
        <p:spPr>
          <a:xfrm>
            <a:off x="5479396" y="3146665"/>
            <a:ext cx="26073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en" sz="2000" dirty="0"/>
              <a:t>FRONTEND</a:t>
            </a:r>
            <a:endParaRPr lang="en-US" sz="2000" dirty="0"/>
          </a:p>
        </p:txBody>
      </p:sp>
      <p:sp>
        <p:nvSpPr>
          <p:cNvPr id="8" name="Google Shape;219;p37">
            <a:extLst>
              <a:ext uri="{FF2B5EF4-FFF2-40B4-BE49-F238E27FC236}">
                <a16:creationId xmlns:a16="http://schemas.microsoft.com/office/drawing/2014/main" id="{07C97398-32D9-338A-F520-6400ED38A93C}"/>
              </a:ext>
            </a:extLst>
          </p:cNvPr>
          <p:cNvSpPr txBox="1">
            <a:spLocks/>
          </p:cNvSpPr>
          <p:nvPr/>
        </p:nvSpPr>
        <p:spPr>
          <a:xfrm>
            <a:off x="4940896" y="3755054"/>
            <a:ext cx="5385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Medium"/>
              <a:buNone/>
              <a:defRPr sz="1800" b="0" i="0" u="none" strike="noStrike" cap="none">
                <a:solidFill>
                  <a:schemeClr val="lt2"/>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r>
              <a:rPr lang="en" sz="2000" b="1" dirty="0"/>
              <a:t>10	</a:t>
            </a:r>
          </a:p>
        </p:txBody>
      </p:sp>
      <p:sp>
        <p:nvSpPr>
          <p:cNvPr id="9" name="Google Shape;220;p37">
            <a:extLst>
              <a:ext uri="{FF2B5EF4-FFF2-40B4-BE49-F238E27FC236}">
                <a16:creationId xmlns:a16="http://schemas.microsoft.com/office/drawing/2014/main" id="{8B120B58-558F-64E6-0926-E992489EDE00}"/>
              </a:ext>
            </a:extLst>
          </p:cNvPr>
          <p:cNvSpPr txBox="1">
            <a:spLocks/>
          </p:cNvSpPr>
          <p:nvPr/>
        </p:nvSpPr>
        <p:spPr>
          <a:xfrm>
            <a:off x="5479396" y="3746343"/>
            <a:ext cx="26073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en" sz="2000" dirty="0"/>
              <a:t>DEMO</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72E33-898A-141F-DEFE-C401F5A08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BF736-AEAA-3BDA-7DD8-28E81A292271}"/>
              </a:ext>
            </a:extLst>
          </p:cNvPr>
          <p:cNvSpPr>
            <a:spLocks noGrp="1"/>
          </p:cNvSpPr>
          <p:nvPr>
            <p:ph type="title"/>
          </p:nvPr>
        </p:nvSpPr>
        <p:spPr>
          <a:xfrm>
            <a:off x="203818" y="96485"/>
            <a:ext cx="5925300" cy="703891"/>
          </a:xfrm>
        </p:spPr>
        <p:txBody>
          <a:bodyPr/>
          <a:lstStyle/>
          <a:p>
            <a:pPr marL="0" indent="0">
              <a:buSzPts val="2400"/>
            </a:pPr>
            <a:r>
              <a:rPr lang="en-US" sz="3200" dirty="0"/>
              <a:t>OCR receipt scanning:</a:t>
            </a:r>
            <a:endParaRPr lang="en-US" sz="3200" dirty="0">
              <a:sym typeface="Arial"/>
            </a:endParaRPr>
          </a:p>
        </p:txBody>
      </p:sp>
      <p:sp>
        <p:nvSpPr>
          <p:cNvPr id="5" name="TextBox 4">
            <a:extLst>
              <a:ext uri="{FF2B5EF4-FFF2-40B4-BE49-F238E27FC236}">
                <a16:creationId xmlns:a16="http://schemas.microsoft.com/office/drawing/2014/main" id="{E3321F62-1F94-A258-6A67-6F21428DD106}"/>
              </a:ext>
            </a:extLst>
          </p:cNvPr>
          <p:cNvSpPr txBox="1"/>
          <p:nvPr/>
        </p:nvSpPr>
        <p:spPr>
          <a:xfrm>
            <a:off x="510338" y="904330"/>
            <a:ext cx="7739432" cy="477054"/>
          </a:xfrm>
          <a:prstGeom prst="rect">
            <a:avLst/>
          </a:prstGeom>
          <a:noFill/>
        </p:spPr>
        <p:txBody>
          <a:bodyPr wrap="square" rtlCol="0">
            <a:spAutoFit/>
          </a:bodyPr>
          <a:lstStyle/>
          <a:p>
            <a:pPr>
              <a:buClr>
                <a:schemeClr val="dk1"/>
              </a:buClr>
              <a:buSzPts val="1200"/>
            </a:pPr>
            <a:r>
              <a:rPr lang="en-US" sz="2500" b="1" dirty="0">
                <a:solidFill>
                  <a:schemeClr val="dk1"/>
                </a:solidFill>
                <a:latin typeface="Albert Sans"/>
              </a:rPr>
              <a:t>Why Local? (Security First!)</a:t>
            </a:r>
            <a:endParaRPr lang="en-US" sz="2500" b="1" dirty="0">
              <a:solidFill>
                <a:schemeClr val="dk1"/>
              </a:solidFill>
              <a:latin typeface="Albert Sans"/>
              <a:sym typeface="Albert Sans"/>
            </a:endParaRPr>
          </a:p>
        </p:txBody>
      </p:sp>
      <p:sp>
        <p:nvSpPr>
          <p:cNvPr id="13" name="TextBox 12">
            <a:extLst>
              <a:ext uri="{FF2B5EF4-FFF2-40B4-BE49-F238E27FC236}">
                <a16:creationId xmlns:a16="http://schemas.microsoft.com/office/drawing/2014/main" id="{9BD7C372-F472-22A1-4B53-5092F7C75B8D}"/>
              </a:ext>
            </a:extLst>
          </p:cNvPr>
          <p:cNvSpPr txBox="1"/>
          <p:nvPr/>
        </p:nvSpPr>
        <p:spPr>
          <a:xfrm>
            <a:off x="968187" y="1565569"/>
            <a:ext cx="4275529" cy="400110"/>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All processing happens offline.</a:t>
            </a:r>
          </a:p>
        </p:txBody>
      </p:sp>
      <p:sp>
        <p:nvSpPr>
          <p:cNvPr id="14" name="TextBox 13">
            <a:extLst>
              <a:ext uri="{FF2B5EF4-FFF2-40B4-BE49-F238E27FC236}">
                <a16:creationId xmlns:a16="http://schemas.microsoft.com/office/drawing/2014/main" id="{BE9452CC-EB13-7AED-949E-F02DBD742482}"/>
              </a:ext>
            </a:extLst>
          </p:cNvPr>
          <p:cNvSpPr txBox="1"/>
          <p:nvPr/>
        </p:nvSpPr>
        <p:spPr>
          <a:xfrm>
            <a:off x="968187" y="2046786"/>
            <a:ext cx="6110968" cy="400110"/>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No receipt image or text is sent to any server.</a:t>
            </a:r>
          </a:p>
        </p:txBody>
      </p:sp>
      <p:sp>
        <p:nvSpPr>
          <p:cNvPr id="16" name="TextBox 15">
            <a:extLst>
              <a:ext uri="{FF2B5EF4-FFF2-40B4-BE49-F238E27FC236}">
                <a16:creationId xmlns:a16="http://schemas.microsoft.com/office/drawing/2014/main" id="{CF0D81D7-A1A7-0CC3-08B1-35036C3185EA}"/>
              </a:ext>
            </a:extLst>
          </p:cNvPr>
          <p:cNvSpPr txBox="1"/>
          <p:nvPr/>
        </p:nvSpPr>
        <p:spPr>
          <a:xfrm>
            <a:off x="968187" y="2528003"/>
            <a:ext cx="8296836" cy="707886"/>
          </a:xfrm>
          <a:prstGeom prst="rect">
            <a:avLst/>
          </a:prstGeom>
          <a:noFill/>
        </p:spPr>
        <p:txBody>
          <a:bodyPr wrap="square">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Prevents risks of data exposure, especially for sensitive 	purchases.</a:t>
            </a:r>
          </a:p>
        </p:txBody>
      </p:sp>
      <p:sp>
        <p:nvSpPr>
          <p:cNvPr id="6" name="TextBox 5">
            <a:extLst>
              <a:ext uri="{FF2B5EF4-FFF2-40B4-BE49-F238E27FC236}">
                <a16:creationId xmlns:a16="http://schemas.microsoft.com/office/drawing/2014/main" id="{3ADDDDF1-9955-6771-5242-1CF177FED2FD}"/>
              </a:ext>
            </a:extLst>
          </p:cNvPr>
          <p:cNvSpPr txBox="1"/>
          <p:nvPr/>
        </p:nvSpPr>
        <p:spPr>
          <a:xfrm>
            <a:off x="968187" y="3316996"/>
            <a:ext cx="5618486" cy="400110"/>
          </a:xfrm>
          <a:prstGeom prst="rect">
            <a:avLst/>
          </a:prstGeom>
          <a:noFill/>
        </p:spPr>
        <p:txBody>
          <a:bodyPr wrap="square">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Ensures </a:t>
            </a:r>
            <a:r>
              <a:rPr lang="en-US" sz="2000" b="1" dirty="0">
                <a:solidFill>
                  <a:schemeClr val="dk1"/>
                </a:solidFill>
                <a:latin typeface="Alexandria Medium"/>
                <a:cs typeface="Alexandria Medium"/>
              </a:rPr>
              <a:t>user trust.</a:t>
            </a:r>
          </a:p>
        </p:txBody>
      </p:sp>
    </p:spTree>
    <p:extLst>
      <p:ext uri="{BB962C8B-B14F-4D97-AF65-F5344CB8AC3E}">
        <p14:creationId xmlns:p14="http://schemas.microsoft.com/office/powerpoint/2010/main" val="4131959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1B25C-2646-36E0-FF57-41AD239F2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C8A52-8204-A99C-4051-D7662A134E71}"/>
              </a:ext>
            </a:extLst>
          </p:cNvPr>
          <p:cNvSpPr>
            <a:spLocks noGrp="1"/>
          </p:cNvSpPr>
          <p:nvPr>
            <p:ph type="title"/>
          </p:nvPr>
        </p:nvSpPr>
        <p:spPr>
          <a:xfrm>
            <a:off x="203818" y="96485"/>
            <a:ext cx="5925300" cy="703891"/>
          </a:xfrm>
        </p:spPr>
        <p:txBody>
          <a:bodyPr/>
          <a:lstStyle/>
          <a:p>
            <a:pPr marL="0" indent="0">
              <a:buSzPts val="2400"/>
            </a:pPr>
            <a:r>
              <a:rPr lang="en-US" sz="3200" dirty="0"/>
              <a:t>OCR receipt scanning:</a:t>
            </a:r>
            <a:endParaRPr lang="en-US" sz="3200" dirty="0">
              <a:sym typeface="Arial"/>
            </a:endParaRPr>
          </a:p>
        </p:txBody>
      </p:sp>
      <p:sp>
        <p:nvSpPr>
          <p:cNvPr id="5" name="TextBox 4">
            <a:extLst>
              <a:ext uri="{FF2B5EF4-FFF2-40B4-BE49-F238E27FC236}">
                <a16:creationId xmlns:a16="http://schemas.microsoft.com/office/drawing/2014/main" id="{47D86E43-1ADC-98E8-9DB0-63C0347BDF51}"/>
              </a:ext>
            </a:extLst>
          </p:cNvPr>
          <p:cNvSpPr txBox="1"/>
          <p:nvPr/>
        </p:nvSpPr>
        <p:spPr>
          <a:xfrm>
            <a:off x="463274" y="707280"/>
            <a:ext cx="7739432" cy="477054"/>
          </a:xfrm>
          <a:prstGeom prst="rect">
            <a:avLst/>
          </a:prstGeom>
          <a:noFill/>
        </p:spPr>
        <p:txBody>
          <a:bodyPr wrap="square" rtlCol="0">
            <a:spAutoFit/>
          </a:bodyPr>
          <a:lstStyle/>
          <a:p>
            <a:pPr>
              <a:buClr>
                <a:schemeClr val="dk1"/>
              </a:buClr>
              <a:buSzPts val="1200"/>
            </a:pPr>
            <a:r>
              <a:rPr lang="en-US" sz="2500" b="1" dirty="0">
                <a:solidFill>
                  <a:schemeClr val="dk1"/>
                </a:solidFill>
                <a:latin typeface="Albert Sans"/>
              </a:rPr>
              <a:t>Key Extraction Techniques:</a:t>
            </a:r>
            <a:endParaRPr lang="en-US" sz="2500" b="1" dirty="0">
              <a:solidFill>
                <a:schemeClr val="dk1"/>
              </a:solidFill>
              <a:latin typeface="Albert Sans"/>
              <a:sym typeface="Albert Sans"/>
            </a:endParaRPr>
          </a:p>
        </p:txBody>
      </p:sp>
      <p:sp>
        <p:nvSpPr>
          <p:cNvPr id="13" name="TextBox 12">
            <a:extLst>
              <a:ext uri="{FF2B5EF4-FFF2-40B4-BE49-F238E27FC236}">
                <a16:creationId xmlns:a16="http://schemas.microsoft.com/office/drawing/2014/main" id="{A82A2C72-E7F3-50CD-1BE2-7727141C517C}"/>
              </a:ext>
            </a:extLst>
          </p:cNvPr>
          <p:cNvSpPr txBox="1"/>
          <p:nvPr/>
        </p:nvSpPr>
        <p:spPr>
          <a:xfrm>
            <a:off x="941292" y="1289166"/>
            <a:ext cx="3937296" cy="430887"/>
          </a:xfrm>
          <a:prstGeom prst="rect">
            <a:avLst/>
          </a:prstGeom>
          <a:noFill/>
        </p:spPr>
        <p:txBody>
          <a:bodyPr wrap="none" rtlCol="0">
            <a:spAutoFit/>
          </a:bodyPr>
          <a:lstStyle/>
          <a:p>
            <a:r>
              <a:rPr lang="en-US" sz="2200" dirty="0">
                <a:solidFill>
                  <a:schemeClr val="dk1"/>
                </a:solidFill>
                <a:latin typeface="Alexandria Medium"/>
                <a:cs typeface="Alexandria Medium"/>
                <a:sym typeface="Alexandria Medium"/>
              </a:rPr>
              <a:t>• </a:t>
            </a:r>
            <a:r>
              <a:rPr lang="en-US" sz="2200" dirty="0">
                <a:solidFill>
                  <a:schemeClr val="dk1"/>
                </a:solidFill>
                <a:latin typeface="Alexandria Medium"/>
                <a:cs typeface="Alexandria Medium"/>
              </a:rPr>
              <a:t>Total Amount + Currency:</a:t>
            </a:r>
          </a:p>
        </p:txBody>
      </p:sp>
      <p:sp>
        <p:nvSpPr>
          <p:cNvPr id="14" name="TextBox 13">
            <a:extLst>
              <a:ext uri="{FF2B5EF4-FFF2-40B4-BE49-F238E27FC236}">
                <a16:creationId xmlns:a16="http://schemas.microsoft.com/office/drawing/2014/main" id="{1FA947A4-0238-6C17-8C1A-B053EBC207DC}"/>
              </a:ext>
            </a:extLst>
          </p:cNvPr>
          <p:cNvSpPr txBox="1"/>
          <p:nvPr/>
        </p:nvSpPr>
        <p:spPr>
          <a:xfrm>
            <a:off x="1259071" y="1936043"/>
            <a:ext cx="6285695" cy="1015663"/>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Keyword matching:</a:t>
            </a:r>
          </a:p>
          <a:p>
            <a:r>
              <a:rPr lang="en-US" sz="2000" dirty="0">
                <a:solidFill>
                  <a:schemeClr val="dk1"/>
                </a:solidFill>
                <a:latin typeface="Alexandria Medium"/>
                <a:cs typeface="Alexandria Medium"/>
              </a:rPr>
              <a:t>	"total", "grand total", "balance due", etc.</a:t>
            </a:r>
          </a:p>
          <a:p>
            <a:endParaRPr lang="en-US" sz="2000" dirty="0">
              <a:solidFill>
                <a:schemeClr val="dk1"/>
              </a:solidFill>
              <a:latin typeface="Alexandria Medium"/>
              <a:cs typeface="Alexandria Medium"/>
            </a:endParaRPr>
          </a:p>
        </p:txBody>
      </p:sp>
      <p:sp>
        <p:nvSpPr>
          <p:cNvPr id="16" name="TextBox 15">
            <a:extLst>
              <a:ext uri="{FF2B5EF4-FFF2-40B4-BE49-F238E27FC236}">
                <a16:creationId xmlns:a16="http://schemas.microsoft.com/office/drawing/2014/main" id="{57F71845-A8FA-A386-7178-AB6C3E97028B}"/>
              </a:ext>
            </a:extLst>
          </p:cNvPr>
          <p:cNvSpPr txBox="1"/>
          <p:nvPr/>
        </p:nvSpPr>
        <p:spPr>
          <a:xfrm>
            <a:off x="1259071" y="3687865"/>
            <a:ext cx="8296836" cy="707886"/>
          </a:xfrm>
          <a:prstGeom prst="rect">
            <a:avLst/>
          </a:prstGeom>
          <a:noFill/>
        </p:spPr>
        <p:txBody>
          <a:bodyPr wrap="square">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Uses </a:t>
            </a:r>
            <a:r>
              <a:rPr lang="en-US" sz="2000" dirty="0" err="1">
                <a:solidFill>
                  <a:schemeClr val="dk1"/>
                </a:solidFill>
                <a:latin typeface="Alexandria Medium"/>
                <a:cs typeface="Alexandria Medium"/>
              </a:rPr>
              <a:t>RegEx</a:t>
            </a:r>
            <a:r>
              <a:rPr lang="en-US" sz="2000" dirty="0">
                <a:solidFill>
                  <a:schemeClr val="dk1"/>
                </a:solidFill>
                <a:latin typeface="Alexandria Medium"/>
                <a:cs typeface="Alexandria Medium"/>
              </a:rPr>
              <a:t> to detect patterns like:</a:t>
            </a:r>
          </a:p>
          <a:p>
            <a:r>
              <a:rPr lang="en-US" sz="2000" dirty="0">
                <a:solidFill>
                  <a:schemeClr val="dk1"/>
                </a:solidFill>
                <a:latin typeface="Alexandria Medium"/>
                <a:cs typeface="Alexandria Medium"/>
              </a:rPr>
              <a:t>	58.75 EGP, 1,200.00 USD, etc.</a:t>
            </a:r>
          </a:p>
        </p:txBody>
      </p:sp>
      <p:sp>
        <p:nvSpPr>
          <p:cNvPr id="6" name="TextBox 5">
            <a:extLst>
              <a:ext uri="{FF2B5EF4-FFF2-40B4-BE49-F238E27FC236}">
                <a16:creationId xmlns:a16="http://schemas.microsoft.com/office/drawing/2014/main" id="{BE576CBD-B330-BE10-A445-AD32F4ED6310}"/>
              </a:ext>
            </a:extLst>
          </p:cNvPr>
          <p:cNvSpPr txBox="1"/>
          <p:nvPr/>
        </p:nvSpPr>
        <p:spPr>
          <a:xfrm>
            <a:off x="1259071" y="2827833"/>
            <a:ext cx="6311623" cy="707886"/>
          </a:xfrm>
          <a:prstGeom prst="rect">
            <a:avLst/>
          </a:prstGeom>
          <a:noFill/>
        </p:spPr>
        <p:txBody>
          <a:bodyPr wrap="square">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Smart line scanning:</a:t>
            </a:r>
          </a:p>
          <a:p>
            <a:r>
              <a:rPr lang="en-US" sz="2000" dirty="0">
                <a:solidFill>
                  <a:schemeClr val="dk1"/>
                </a:solidFill>
                <a:latin typeface="Alexandria Medium"/>
                <a:cs typeface="Alexandria Medium"/>
              </a:rPr>
              <a:t>	Looks at line with keyword + next 3 lines.</a:t>
            </a:r>
          </a:p>
        </p:txBody>
      </p:sp>
    </p:spTree>
    <p:extLst>
      <p:ext uri="{BB962C8B-B14F-4D97-AF65-F5344CB8AC3E}">
        <p14:creationId xmlns:p14="http://schemas.microsoft.com/office/powerpoint/2010/main" val="3335081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A0651-CAA6-E397-9852-3BD91C3BF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4B796-860F-661C-1DD8-E8D40E1A715B}"/>
              </a:ext>
            </a:extLst>
          </p:cNvPr>
          <p:cNvSpPr>
            <a:spLocks noGrp="1"/>
          </p:cNvSpPr>
          <p:nvPr>
            <p:ph type="title"/>
          </p:nvPr>
        </p:nvSpPr>
        <p:spPr>
          <a:xfrm>
            <a:off x="203818" y="96485"/>
            <a:ext cx="5925300" cy="703891"/>
          </a:xfrm>
        </p:spPr>
        <p:txBody>
          <a:bodyPr/>
          <a:lstStyle/>
          <a:p>
            <a:pPr marL="0" indent="0">
              <a:buSzPts val="2400"/>
            </a:pPr>
            <a:r>
              <a:rPr lang="en-US" sz="3200" dirty="0"/>
              <a:t>OCR receipt scanning:</a:t>
            </a:r>
            <a:endParaRPr lang="en-US" sz="3200" dirty="0">
              <a:sym typeface="Arial"/>
            </a:endParaRPr>
          </a:p>
        </p:txBody>
      </p:sp>
      <p:sp>
        <p:nvSpPr>
          <p:cNvPr id="5" name="TextBox 4">
            <a:extLst>
              <a:ext uri="{FF2B5EF4-FFF2-40B4-BE49-F238E27FC236}">
                <a16:creationId xmlns:a16="http://schemas.microsoft.com/office/drawing/2014/main" id="{AFD2ADBD-B51A-C767-D3AB-EF26D9A6EA96}"/>
              </a:ext>
            </a:extLst>
          </p:cNvPr>
          <p:cNvSpPr txBox="1"/>
          <p:nvPr/>
        </p:nvSpPr>
        <p:spPr>
          <a:xfrm>
            <a:off x="463274" y="707280"/>
            <a:ext cx="7739432" cy="477054"/>
          </a:xfrm>
          <a:prstGeom prst="rect">
            <a:avLst/>
          </a:prstGeom>
          <a:noFill/>
        </p:spPr>
        <p:txBody>
          <a:bodyPr wrap="square" rtlCol="0">
            <a:spAutoFit/>
          </a:bodyPr>
          <a:lstStyle/>
          <a:p>
            <a:pPr>
              <a:buClr>
                <a:schemeClr val="dk1"/>
              </a:buClr>
              <a:buSzPts val="1200"/>
            </a:pPr>
            <a:r>
              <a:rPr lang="en-US" sz="2500" b="1" dirty="0">
                <a:solidFill>
                  <a:schemeClr val="dk1"/>
                </a:solidFill>
                <a:latin typeface="Albert Sans"/>
              </a:rPr>
              <a:t>Key Extraction Techniques:</a:t>
            </a:r>
            <a:endParaRPr lang="en-US" sz="2500" b="1" dirty="0">
              <a:solidFill>
                <a:schemeClr val="dk1"/>
              </a:solidFill>
              <a:latin typeface="Albert Sans"/>
              <a:sym typeface="Albert Sans"/>
            </a:endParaRPr>
          </a:p>
        </p:txBody>
      </p:sp>
      <p:sp>
        <p:nvSpPr>
          <p:cNvPr id="13" name="TextBox 12">
            <a:extLst>
              <a:ext uri="{FF2B5EF4-FFF2-40B4-BE49-F238E27FC236}">
                <a16:creationId xmlns:a16="http://schemas.microsoft.com/office/drawing/2014/main" id="{0F0E2BF7-B017-C62A-C2BD-98F339CC97BA}"/>
              </a:ext>
            </a:extLst>
          </p:cNvPr>
          <p:cNvSpPr txBox="1"/>
          <p:nvPr/>
        </p:nvSpPr>
        <p:spPr>
          <a:xfrm>
            <a:off x="941292" y="1289166"/>
            <a:ext cx="2545890" cy="430887"/>
          </a:xfrm>
          <a:prstGeom prst="rect">
            <a:avLst/>
          </a:prstGeom>
          <a:noFill/>
        </p:spPr>
        <p:txBody>
          <a:bodyPr wrap="none" rtlCol="0">
            <a:spAutoFit/>
          </a:bodyPr>
          <a:lstStyle/>
          <a:p>
            <a:r>
              <a:rPr lang="en-US" sz="2200" dirty="0">
                <a:solidFill>
                  <a:schemeClr val="dk1"/>
                </a:solidFill>
                <a:latin typeface="Alexandria Medium"/>
                <a:cs typeface="Alexandria Medium"/>
                <a:sym typeface="Alexandria Medium"/>
              </a:rPr>
              <a:t>• </a:t>
            </a:r>
            <a:r>
              <a:rPr lang="en-US" sz="2200" dirty="0">
                <a:solidFill>
                  <a:schemeClr val="dk1"/>
                </a:solidFill>
                <a:latin typeface="Alexandria Medium"/>
                <a:cs typeface="Alexandria Medium"/>
              </a:rPr>
              <a:t>Date Detection:</a:t>
            </a:r>
          </a:p>
        </p:txBody>
      </p:sp>
      <p:sp>
        <p:nvSpPr>
          <p:cNvPr id="14" name="TextBox 13">
            <a:extLst>
              <a:ext uri="{FF2B5EF4-FFF2-40B4-BE49-F238E27FC236}">
                <a16:creationId xmlns:a16="http://schemas.microsoft.com/office/drawing/2014/main" id="{C3409C80-2F9C-1F87-6D7C-C0664AE87CDD}"/>
              </a:ext>
            </a:extLst>
          </p:cNvPr>
          <p:cNvSpPr txBox="1"/>
          <p:nvPr/>
        </p:nvSpPr>
        <p:spPr>
          <a:xfrm>
            <a:off x="1259071" y="1884132"/>
            <a:ext cx="6893234" cy="1015663"/>
          </a:xfrm>
          <a:prstGeom prst="rect">
            <a:avLst/>
          </a:prstGeom>
          <a:noFill/>
        </p:spPr>
        <p:txBody>
          <a:bodyPr wrap="none" rtlCol="0">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Supports flexible formats:</a:t>
            </a:r>
          </a:p>
          <a:p>
            <a:r>
              <a:rPr lang="en-US" sz="2000" dirty="0">
                <a:solidFill>
                  <a:schemeClr val="dk1"/>
                </a:solidFill>
                <a:latin typeface="Alexandria Medium"/>
                <a:cs typeface="Alexandria Medium"/>
              </a:rPr>
              <a:t>	"dd/MM/</a:t>
            </a:r>
            <a:r>
              <a:rPr lang="en-US" sz="2000" dirty="0" err="1">
                <a:solidFill>
                  <a:schemeClr val="dk1"/>
                </a:solidFill>
                <a:latin typeface="Alexandria Medium"/>
                <a:cs typeface="Alexandria Medium"/>
              </a:rPr>
              <a:t>yyyy</a:t>
            </a:r>
            <a:r>
              <a:rPr lang="en-US" sz="2000" dirty="0">
                <a:solidFill>
                  <a:schemeClr val="dk1"/>
                </a:solidFill>
                <a:latin typeface="Alexandria Medium"/>
                <a:cs typeface="Alexandria Medium"/>
              </a:rPr>
              <a:t>", "</a:t>
            </a:r>
            <a:r>
              <a:rPr lang="en-US" sz="2000" dirty="0" err="1">
                <a:solidFill>
                  <a:schemeClr val="dk1"/>
                </a:solidFill>
                <a:latin typeface="Alexandria Medium"/>
                <a:cs typeface="Alexandria Medium"/>
              </a:rPr>
              <a:t>yyyy</a:t>
            </a:r>
            <a:r>
              <a:rPr lang="en-US" sz="2000" dirty="0">
                <a:solidFill>
                  <a:schemeClr val="dk1"/>
                </a:solidFill>
                <a:latin typeface="Alexandria Medium"/>
                <a:cs typeface="Alexandria Medium"/>
              </a:rPr>
              <a:t>-MM-dd", "</a:t>
            </a:r>
            <a:r>
              <a:rPr lang="en-US" sz="2000" dirty="0" err="1">
                <a:solidFill>
                  <a:schemeClr val="dk1"/>
                </a:solidFill>
                <a:latin typeface="Alexandria Medium"/>
                <a:cs typeface="Alexandria Medium"/>
              </a:rPr>
              <a:t>MM.dd.yy</a:t>
            </a:r>
            <a:r>
              <a:rPr lang="en-US" sz="2000" dirty="0">
                <a:solidFill>
                  <a:schemeClr val="dk1"/>
                </a:solidFill>
                <a:latin typeface="Alexandria Medium"/>
                <a:cs typeface="Alexandria Medium"/>
              </a:rPr>
              <a:t>", etc.</a:t>
            </a:r>
          </a:p>
          <a:p>
            <a:endParaRPr lang="en-US" sz="2000" dirty="0">
              <a:solidFill>
                <a:schemeClr val="dk1"/>
              </a:solidFill>
              <a:latin typeface="Alexandria Medium"/>
              <a:cs typeface="Alexandria Medium"/>
            </a:endParaRPr>
          </a:p>
        </p:txBody>
      </p:sp>
      <p:sp>
        <p:nvSpPr>
          <p:cNvPr id="16" name="TextBox 15">
            <a:extLst>
              <a:ext uri="{FF2B5EF4-FFF2-40B4-BE49-F238E27FC236}">
                <a16:creationId xmlns:a16="http://schemas.microsoft.com/office/drawing/2014/main" id="{210F4A6B-1FAF-C09A-C17D-A45BDF795638}"/>
              </a:ext>
            </a:extLst>
          </p:cNvPr>
          <p:cNvSpPr txBox="1"/>
          <p:nvPr/>
        </p:nvSpPr>
        <p:spPr>
          <a:xfrm>
            <a:off x="1259071" y="3480326"/>
            <a:ext cx="8296836" cy="400110"/>
          </a:xfrm>
          <a:prstGeom prst="rect">
            <a:avLst/>
          </a:prstGeom>
          <a:noFill/>
        </p:spPr>
        <p:txBody>
          <a:bodyPr wrap="square">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Uses Dart’s </a:t>
            </a:r>
            <a:r>
              <a:rPr lang="en-US" sz="2000" b="1" dirty="0" err="1">
                <a:solidFill>
                  <a:schemeClr val="dk1"/>
                </a:solidFill>
                <a:latin typeface="Alexandria Medium"/>
                <a:cs typeface="Alexandria Medium"/>
              </a:rPr>
              <a:t>intl.DateFormat</a:t>
            </a:r>
            <a:r>
              <a:rPr lang="en-US" sz="2000" b="1" dirty="0">
                <a:solidFill>
                  <a:schemeClr val="dk1"/>
                </a:solidFill>
                <a:latin typeface="Alexandria Medium"/>
                <a:cs typeface="Alexandria Medium"/>
              </a:rPr>
              <a:t> </a:t>
            </a:r>
            <a:r>
              <a:rPr lang="en-US" sz="2000" dirty="0">
                <a:solidFill>
                  <a:schemeClr val="dk1"/>
                </a:solidFill>
                <a:latin typeface="Alexandria Medium"/>
                <a:cs typeface="Alexandria Medium"/>
              </a:rPr>
              <a:t>for formatting.</a:t>
            </a:r>
          </a:p>
        </p:txBody>
      </p:sp>
      <p:sp>
        <p:nvSpPr>
          <p:cNvPr id="6" name="TextBox 5">
            <a:extLst>
              <a:ext uri="{FF2B5EF4-FFF2-40B4-BE49-F238E27FC236}">
                <a16:creationId xmlns:a16="http://schemas.microsoft.com/office/drawing/2014/main" id="{6962FD90-A6A9-DCBB-2204-6AF652F46945}"/>
              </a:ext>
            </a:extLst>
          </p:cNvPr>
          <p:cNvSpPr txBox="1"/>
          <p:nvPr/>
        </p:nvSpPr>
        <p:spPr>
          <a:xfrm>
            <a:off x="1259071" y="2825340"/>
            <a:ext cx="6311623" cy="400110"/>
          </a:xfrm>
          <a:prstGeom prst="rect">
            <a:avLst/>
          </a:prstGeom>
          <a:noFill/>
        </p:spPr>
        <p:txBody>
          <a:bodyPr wrap="square">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Selects closest past date from today.</a:t>
            </a:r>
          </a:p>
        </p:txBody>
      </p:sp>
      <p:sp>
        <p:nvSpPr>
          <p:cNvPr id="3" name="TextBox 2">
            <a:extLst>
              <a:ext uri="{FF2B5EF4-FFF2-40B4-BE49-F238E27FC236}">
                <a16:creationId xmlns:a16="http://schemas.microsoft.com/office/drawing/2014/main" id="{42CEF30A-BC8A-1895-6D99-74F235D62A8A}"/>
              </a:ext>
            </a:extLst>
          </p:cNvPr>
          <p:cNvSpPr txBox="1"/>
          <p:nvPr/>
        </p:nvSpPr>
        <p:spPr>
          <a:xfrm>
            <a:off x="1259071" y="4135312"/>
            <a:ext cx="8296836" cy="400110"/>
          </a:xfrm>
          <a:prstGeom prst="rect">
            <a:avLst/>
          </a:prstGeom>
          <a:noFill/>
        </p:spPr>
        <p:txBody>
          <a:bodyPr wrap="square">
            <a:spAutoFit/>
          </a:bodyPr>
          <a:lstStyle/>
          <a:p>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Filters out future dates or invalid patterns.</a:t>
            </a:r>
          </a:p>
        </p:txBody>
      </p:sp>
    </p:spTree>
    <p:extLst>
      <p:ext uri="{BB962C8B-B14F-4D97-AF65-F5344CB8AC3E}">
        <p14:creationId xmlns:p14="http://schemas.microsoft.com/office/powerpoint/2010/main" val="126770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2E8D5258-41DE-B55A-BDF4-E2F8BFFA5067}"/>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0E0D0453-811C-081B-24B7-ED40510204BD}"/>
              </a:ext>
            </a:extLst>
          </p:cNvPr>
          <p:cNvSpPr txBox="1">
            <a:spLocks noGrp="1"/>
          </p:cNvSpPr>
          <p:nvPr>
            <p:ph type="title"/>
          </p:nvPr>
        </p:nvSpPr>
        <p:spPr>
          <a:xfrm>
            <a:off x="433177" y="3328509"/>
            <a:ext cx="8277646" cy="1253700"/>
          </a:xfrm>
          <a:prstGeom prst="rect">
            <a:avLst/>
          </a:prstGeom>
        </p:spPr>
        <p:txBody>
          <a:bodyPr spcFirstLastPara="1" wrap="square" lIns="91425" tIns="91425" rIns="91425" bIns="91425" anchor="t" anchorCtr="0">
            <a:noAutofit/>
          </a:bodyPr>
          <a:lstStyle/>
          <a:p>
            <a:pPr marL="0" indent="0"/>
            <a:r>
              <a:rPr lang="en-US" sz="7200" b="0" i="0" dirty="0">
                <a:solidFill>
                  <a:srgbClr val="15110E"/>
                </a:solidFill>
                <a:effectLst/>
                <a:latin typeface="Alexandria Medium" panose="020B0604020202020204" charset="-78"/>
                <a:ea typeface="Alexandria Medium" panose="020B0604020202020204" charset="-78"/>
                <a:cs typeface="Alexandria Medium" panose="020B0604020202020204" charset="-78"/>
              </a:rPr>
              <a:t>System Design</a:t>
            </a:r>
            <a:endParaRPr lang="en-US" sz="8000" dirty="0">
              <a:effectLst/>
            </a:endParaRPr>
          </a:p>
        </p:txBody>
      </p:sp>
      <p:sp>
        <p:nvSpPr>
          <p:cNvPr id="235" name="Google Shape;235;p39">
            <a:extLst>
              <a:ext uri="{FF2B5EF4-FFF2-40B4-BE49-F238E27FC236}">
                <a16:creationId xmlns:a16="http://schemas.microsoft.com/office/drawing/2014/main" id="{AAA4F965-A85A-99FF-0512-148E836ED9A0}"/>
              </a:ext>
            </a:extLst>
          </p:cNvPr>
          <p:cNvSpPr txBox="1">
            <a:spLocks noGrp="1"/>
          </p:cNvSpPr>
          <p:nvPr>
            <p:ph type="title" idx="2"/>
          </p:nvPr>
        </p:nvSpPr>
        <p:spPr>
          <a:xfrm>
            <a:off x="433177" y="2074809"/>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07</a:t>
            </a:r>
            <a:endParaRPr dirty="0"/>
          </a:p>
        </p:txBody>
      </p:sp>
    </p:spTree>
    <p:extLst>
      <p:ext uri="{BB962C8B-B14F-4D97-AF65-F5344CB8AC3E}">
        <p14:creationId xmlns:p14="http://schemas.microsoft.com/office/powerpoint/2010/main" val="215784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62D82138-8124-3264-6BFA-F706307DC6ED}"/>
            </a:ext>
          </a:extLst>
        </p:cNvPr>
        <p:cNvGrpSpPr/>
        <p:nvPr/>
      </p:nvGrpSpPr>
      <p:grpSpPr>
        <a:xfrm>
          <a:off x="0" y="0"/>
          <a:ext cx="0" cy="0"/>
          <a:chOff x="0" y="0"/>
          <a:chExt cx="0" cy="0"/>
        </a:xfrm>
      </p:grpSpPr>
      <p:sp>
        <p:nvSpPr>
          <p:cNvPr id="8" name="Google Shape;227;p38">
            <a:extLst>
              <a:ext uri="{FF2B5EF4-FFF2-40B4-BE49-F238E27FC236}">
                <a16:creationId xmlns:a16="http://schemas.microsoft.com/office/drawing/2014/main" id="{269B43F2-19DC-5D2B-71C4-0DD7EEB7E26B}"/>
              </a:ext>
            </a:extLst>
          </p:cNvPr>
          <p:cNvSpPr txBox="1">
            <a:spLocks noGrp="1"/>
          </p:cNvSpPr>
          <p:nvPr>
            <p:ph type="title"/>
          </p:nvPr>
        </p:nvSpPr>
        <p:spPr>
          <a:xfrm>
            <a:off x="158209" y="168485"/>
            <a:ext cx="4351914" cy="584223"/>
          </a:xfrm>
          <a:prstGeom prst="rect">
            <a:avLst/>
          </a:prstGeom>
        </p:spPr>
        <p:txBody>
          <a:bodyPr spcFirstLastPara="1" wrap="square" lIns="91425" tIns="91425" rIns="91425" bIns="91425" anchor="t" anchorCtr="0">
            <a:noAutofit/>
          </a:bodyPr>
          <a:lstStyle/>
          <a:p>
            <a:r>
              <a:rPr lang="en" sz="3000" b="1" dirty="0"/>
              <a:t>Use case diagram:</a:t>
            </a:r>
            <a:endParaRPr sz="3000" b="1" dirty="0"/>
          </a:p>
        </p:txBody>
      </p:sp>
      <p:pic>
        <p:nvPicPr>
          <p:cNvPr id="15" name="Picture 14" descr="A diagram of a computer&#10;&#10;AI-generated content may be incorrect.">
            <a:extLst>
              <a:ext uri="{FF2B5EF4-FFF2-40B4-BE49-F238E27FC236}">
                <a16:creationId xmlns:a16="http://schemas.microsoft.com/office/drawing/2014/main" id="{9E891E6B-C751-E28D-CD46-EBC6ED7AFFE4}"/>
              </a:ext>
            </a:extLst>
          </p:cNvPr>
          <p:cNvPicPr>
            <a:picLocks noChangeAspect="1"/>
          </p:cNvPicPr>
          <p:nvPr/>
        </p:nvPicPr>
        <p:blipFill>
          <a:blip r:embed="rId3"/>
          <a:stretch>
            <a:fillRect/>
          </a:stretch>
        </p:blipFill>
        <p:spPr>
          <a:xfrm>
            <a:off x="0" y="900625"/>
            <a:ext cx="9143999" cy="4740415"/>
          </a:xfrm>
          <a:prstGeom prst="rect">
            <a:avLst/>
          </a:prstGeom>
        </p:spPr>
      </p:pic>
    </p:spTree>
    <p:extLst>
      <p:ext uri="{BB962C8B-B14F-4D97-AF65-F5344CB8AC3E}">
        <p14:creationId xmlns:p14="http://schemas.microsoft.com/office/powerpoint/2010/main" val="737327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BBFD0B44-569A-8C01-7BB9-B71482902D93}"/>
            </a:ext>
          </a:extLst>
        </p:cNvPr>
        <p:cNvGrpSpPr/>
        <p:nvPr/>
      </p:nvGrpSpPr>
      <p:grpSpPr>
        <a:xfrm>
          <a:off x="0" y="0"/>
          <a:ext cx="0" cy="0"/>
          <a:chOff x="0" y="0"/>
          <a:chExt cx="0" cy="0"/>
        </a:xfrm>
      </p:grpSpPr>
      <p:sp>
        <p:nvSpPr>
          <p:cNvPr id="8" name="Google Shape;227;p38">
            <a:extLst>
              <a:ext uri="{FF2B5EF4-FFF2-40B4-BE49-F238E27FC236}">
                <a16:creationId xmlns:a16="http://schemas.microsoft.com/office/drawing/2014/main" id="{2275DD89-F0B5-91F4-2C73-3BBE38C7E915}"/>
              </a:ext>
            </a:extLst>
          </p:cNvPr>
          <p:cNvSpPr txBox="1">
            <a:spLocks noGrp="1"/>
          </p:cNvSpPr>
          <p:nvPr>
            <p:ph type="title"/>
          </p:nvPr>
        </p:nvSpPr>
        <p:spPr>
          <a:xfrm>
            <a:off x="158209" y="168485"/>
            <a:ext cx="4351914" cy="584223"/>
          </a:xfrm>
          <a:prstGeom prst="rect">
            <a:avLst/>
          </a:prstGeom>
        </p:spPr>
        <p:txBody>
          <a:bodyPr spcFirstLastPara="1" wrap="square" lIns="91425" tIns="91425" rIns="91425" bIns="91425" anchor="t" anchorCtr="0">
            <a:noAutofit/>
          </a:bodyPr>
          <a:lstStyle/>
          <a:p>
            <a:r>
              <a:rPr lang="en" sz="3000" b="1" dirty="0"/>
              <a:t>Class diagram:</a:t>
            </a:r>
            <a:endParaRPr sz="3000" b="1" dirty="0"/>
          </a:p>
        </p:txBody>
      </p:sp>
      <p:pic>
        <p:nvPicPr>
          <p:cNvPr id="3" name="Picture 2" descr="A screenshot of a computer screen&#10;&#10;AI-generated content may be incorrect.">
            <a:extLst>
              <a:ext uri="{FF2B5EF4-FFF2-40B4-BE49-F238E27FC236}">
                <a16:creationId xmlns:a16="http://schemas.microsoft.com/office/drawing/2014/main" id="{52A5DE0F-F8F2-9A2A-773B-6FDF3A935CB8}"/>
              </a:ext>
            </a:extLst>
          </p:cNvPr>
          <p:cNvPicPr>
            <a:picLocks noChangeAspect="1"/>
          </p:cNvPicPr>
          <p:nvPr/>
        </p:nvPicPr>
        <p:blipFill>
          <a:blip r:embed="rId3"/>
          <a:stretch>
            <a:fillRect/>
          </a:stretch>
        </p:blipFill>
        <p:spPr>
          <a:xfrm>
            <a:off x="1344706" y="315247"/>
            <a:ext cx="6689758" cy="4747570"/>
          </a:xfrm>
          <a:prstGeom prst="rect">
            <a:avLst/>
          </a:prstGeom>
        </p:spPr>
      </p:pic>
    </p:spTree>
    <p:extLst>
      <p:ext uri="{BB962C8B-B14F-4D97-AF65-F5344CB8AC3E}">
        <p14:creationId xmlns:p14="http://schemas.microsoft.com/office/powerpoint/2010/main" val="4162789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DC0808A0-3874-A89C-D5CB-DD35D53F395A}"/>
            </a:ext>
          </a:extLst>
        </p:cNvPr>
        <p:cNvGrpSpPr/>
        <p:nvPr/>
      </p:nvGrpSpPr>
      <p:grpSpPr>
        <a:xfrm>
          <a:off x="0" y="0"/>
          <a:ext cx="0" cy="0"/>
          <a:chOff x="0" y="0"/>
          <a:chExt cx="0" cy="0"/>
        </a:xfrm>
      </p:grpSpPr>
      <p:sp>
        <p:nvSpPr>
          <p:cNvPr id="8" name="Google Shape;227;p38">
            <a:extLst>
              <a:ext uri="{FF2B5EF4-FFF2-40B4-BE49-F238E27FC236}">
                <a16:creationId xmlns:a16="http://schemas.microsoft.com/office/drawing/2014/main" id="{5F97B01E-A125-4072-8048-7D595AC6E340}"/>
              </a:ext>
            </a:extLst>
          </p:cNvPr>
          <p:cNvSpPr txBox="1">
            <a:spLocks noGrp="1"/>
          </p:cNvSpPr>
          <p:nvPr>
            <p:ph type="title"/>
          </p:nvPr>
        </p:nvSpPr>
        <p:spPr>
          <a:xfrm>
            <a:off x="158209" y="168485"/>
            <a:ext cx="2990627" cy="584223"/>
          </a:xfrm>
          <a:prstGeom prst="rect">
            <a:avLst/>
          </a:prstGeom>
        </p:spPr>
        <p:txBody>
          <a:bodyPr spcFirstLastPara="1" wrap="square" lIns="91425" tIns="91425" rIns="91425" bIns="91425" anchor="t" anchorCtr="0">
            <a:noAutofit/>
          </a:bodyPr>
          <a:lstStyle/>
          <a:p>
            <a:r>
              <a:rPr lang="en" sz="3000" b="1" dirty="0"/>
              <a:t>ERD diagram:</a:t>
            </a:r>
            <a:endParaRPr sz="3000" b="1" dirty="0"/>
          </a:p>
        </p:txBody>
      </p:sp>
      <p:pic>
        <p:nvPicPr>
          <p:cNvPr id="6" name="Picture 5" descr="A black background with white squares&#10;&#10;AI-generated content may be incorrect.">
            <a:extLst>
              <a:ext uri="{FF2B5EF4-FFF2-40B4-BE49-F238E27FC236}">
                <a16:creationId xmlns:a16="http://schemas.microsoft.com/office/drawing/2014/main" id="{AB88A7B3-2048-2A3C-5EF0-C61899C45C68}"/>
              </a:ext>
            </a:extLst>
          </p:cNvPr>
          <p:cNvPicPr>
            <a:picLocks noChangeAspect="1"/>
          </p:cNvPicPr>
          <p:nvPr/>
        </p:nvPicPr>
        <p:blipFill>
          <a:blip r:embed="rId3"/>
          <a:stretch>
            <a:fillRect/>
          </a:stretch>
        </p:blipFill>
        <p:spPr>
          <a:xfrm>
            <a:off x="1317813" y="369114"/>
            <a:ext cx="6671490" cy="4605901"/>
          </a:xfrm>
          <a:prstGeom prst="rect">
            <a:avLst/>
          </a:prstGeom>
        </p:spPr>
      </p:pic>
    </p:spTree>
    <p:extLst>
      <p:ext uri="{BB962C8B-B14F-4D97-AF65-F5344CB8AC3E}">
        <p14:creationId xmlns:p14="http://schemas.microsoft.com/office/powerpoint/2010/main" val="366250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78CB8E6D-9C96-FF1A-17C8-C47C8980EDCD}"/>
            </a:ext>
          </a:extLst>
        </p:cNvPr>
        <p:cNvGrpSpPr/>
        <p:nvPr/>
      </p:nvGrpSpPr>
      <p:grpSpPr>
        <a:xfrm>
          <a:off x="0" y="0"/>
          <a:ext cx="0" cy="0"/>
          <a:chOff x="0" y="0"/>
          <a:chExt cx="0" cy="0"/>
        </a:xfrm>
      </p:grpSpPr>
      <p:sp>
        <p:nvSpPr>
          <p:cNvPr id="8" name="Google Shape;227;p38">
            <a:extLst>
              <a:ext uri="{FF2B5EF4-FFF2-40B4-BE49-F238E27FC236}">
                <a16:creationId xmlns:a16="http://schemas.microsoft.com/office/drawing/2014/main" id="{5571BDAE-2A90-5CF9-136D-13DE6A454F8E}"/>
              </a:ext>
            </a:extLst>
          </p:cNvPr>
          <p:cNvSpPr txBox="1">
            <a:spLocks noGrp="1"/>
          </p:cNvSpPr>
          <p:nvPr>
            <p:ph type="title"/>
          </p:nvPr>
        </p:nvSpPr>
        <p:spPr>
          <a:xfrm>
            <a:off x="158209" y="168485"/>
            <a:ext cx="4351914" cy="584223"/>
          </a:xfrm>
          <a:prstGeom prst="rect">
            <a:avLst/>
          </a:prstGeom>
        </p:spPr>
        <p:txBody>
          <a:bodyPr spcFirstLastPara="1" wrap="square" lIns="91425" tIns="91425" rIns="91425" bIns="91425" anchor="t" anchorCtr="0">
            <a:noAutofit/>
          </a:bodyPr>
          <a:lstStyle/>
          <a:p>
            <a:r>
              <a:rPr lang="en" sz="3000" b="1" dirty="0"/>
              <a:t>Data flow diagram:</a:t>
            </a:r>
            <a:endParaRPr sz="3000" b="1" dirty="0"/>
          </a:p>
        </p:txBody>
      </p:sp>
      <p:pic>
        <p:nvPicPr>
          <p:cNvPr id="3" name="Picture 2" descr="A screenshot of a computer screen&#10;&#10;AI-generated content may be incorrect.">
            <a:extLst>
              <a:ext uri="{FF2B5EF4-FFF2-40B4-BE49-F238E27FC236}">
                <a16:creationId xmlns:a16="http://schemas.microsoft.com/office/drawing/2014/main" id="{418CFFB9-5D5E-98AC-3D01-98C1DF5E2582}"/>
              </a:ext>
            </a:extLst>
          </p:cNvPr>
          <p:cNvPicPr>
            <a:picLocks noChangeAspect="1"/>
          </p:cNvPicPr>
          <p:nvPr/>
        </p:nvPicPr>
        <p:blipFill>
          <a:blip r:embed="rId3"/>
          <a:stretch>
            <a:fillRect/>
          </a:stretch>
        </p:blipFill>
        <p:spPr>
          <a:xfrm>
            <a:off x="1590672" y="752708"/>
            <a:ext cx="5838902" cy="4296335"/>
          </a:xfrm>
          <a:prstGeom prst="rect">
            <a:avLst/>
          </a:prstGeom>
        </p:spPr>
      </p:pic>
    </p:spTree>
    <p:extLst>
      <p:ext uri="{BB962C8B-B14F-4D97-AF65-F5344CB8AC3E}">
        <p14:creationId xmlns:p14="http://schemas.microsoft.com/office/powerpoint/2010/main" val="3837986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CC3A2002-BA09-10D2-4131-10B7768A9875}"/>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039F01A3-7711-9D58-AC6E-A04CC00B4F50}"/>
              </a:ext>
            </a:extLst>
          </p:cNvPr>
          <p:cNvSpPr txBox="1">
            <a:spLocks noGrp="1"/>
          </p:cNvSpPr>
          <p:nvPr>
            <p:ph type="title"/>
          </p:nvPr>
        </p:nvSpPr>
        <p:spPr>
          <a:xfrm>
            <a:off x="433177" y="3328509"/>
            <a:ext cx="8277646" cy="1253700"/>
          </a:xfrm>
          <a:prstGeom prst="rect">
            <a:avLst/>
          </a:prstGeom>
        </p:spPr>
        <p:txBody>
          <a:bodyPr spcFirstLastPara="1" wrap="square" lIns="91425" tIns="91425" rIns="91425" bIns="91425" anchor="t" anchorCtr="0">
            <a:noAutofit/>
          </a:bodyPr>
          <a:lstStyle/>
          <a:p>
            <a:pPr marL="0" indent="0"/>
            <a:r>
              <a:rPr lang="en" sz="7200" dirty="0"/>
              <a:t>BACKEND</a:t>
            </a:r>
            <a:endParaRPr lang="en-US" sz="8000" dirty="0">
              <a:effectLst/>
            </a:endParaRPr>
          </a:p>
        </p:txBody>
      </p:sp>
      <p:sp>
        <p:nvSpPr>
          <p:cNvPr id="235" name="Google Shape;235;p39">
            <a:extLst>
              <a:ext uri="{FF2B5EF4-FFF2-40B4-BE49-F238E27FC236}">
                <a16:creationId xmlns:a16="http://schemas.microsoft.com/office/drawing/2014/main" id="{7673ECBB-865F-1DA8-11F8-3E9D6E214286}"/>
              </a:ext>
            </a:extLst>
          </p:cNvPr>
          <p:cNvSpPr txBox="1">
            <a:spLocks noGrp="1"/>
          </p:cNvSpPr>
          <p:nvPr>
            <p:ph type="title" idx="2"/>
          </p:nvPr>
        </p:nvSpPr>
        <p:spPr>
          <a:xfrm>
            <a:off x="433177" y="2074809"/>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08</a:t>
            </a:r>
            <a:endParaRPr dirty="0"/>
          </a:p>
        </p:txBody>
      </p:sp>
    </p:spTree>
    <p:extLst>
      <p:ext uri="{BB962C8B-B14F-4D97-AF65-F5344CB8AC3E}">
        <p14:creationId xmlns:p14="http://schemas.microsoft.com/office/powerpoint/2010/main" val="2208184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80212136-19F0-5375-B45F-0694BF3D95BF}"/>
            </a:ext>
          </a:extLst>
        </p:cNvPr>
        <p:cNvGrpSpPr/>
        <p:nvPr/>
      </p:nvGrpSpPr>
      <p:grpSpPr>
        <a:xfrm>
          <a:off x="0" y="0"/>
          <a:ext cx="0" cy="0"/>
          <a:chOff x="0" y="0"/>
          <a:chExt cx="0" cy="0"/>
        </a:xfrm>
      </p:grpSpPr>
      <p:sp>
        <p:nvSpPr>
          <p:cNvPr id="227" name="Google Shape;227;p38">
            <a:extLst>
              <a:ext uri="{FF2B5EF4-FFF2-40B4-BE49-F238E27FC236}">
                <a16:creationId xmlns:a16="http://schemas.microsoft.com/office/drawing/2014/main" id="{3345DF87-B651-1B07-0AC1-EBF0F7E87E62}"/>
              </a:ext>
            </a:extLst>
          </p:cNvPr>
          <p:cNvSpPr txBox="1">
            <a:spLocks noGrp="1"/>
          </p:cNvSpPr>
          <p:nvPr>
            <p:ph type="title"/>
          </p:nvPr>
        </p:nvSpPr>
        <p:spPr>
          <a:xfrm>
            <a:off x="281911" y="306999"/>
            <a:ext cx="7212650" cy="584223"/>
          </a:xfrm>
          <a:prstGeom prst="rect">
            <a:avLst/>
          </a:prstGeom>
        </p:spPr>
        <p:txBody>
          <a:bodyPr spcFirstLastPara="1" wrap="square" lIns="91425" tIns="91425" rIns="91425" bIns="91425" anchor="t" anchorCtr="0">
            <a:noAutofit/>
          </a:bodyPr>
          <a:lstStyle/>
          <a:p>
            <a:r>
              <a:rPr lang="en-US" sz="3000" b="1" dirty="0">
                <a:sym typeface="Arial"/>
              </a:rPr>
              <a:t>Why Firebase Powers MoneyMate:</a:t>
            </a:r>
            <a:endParaRPr sz="3000" b="1" dirty="0">
              <a:sym typeface="Arial"/>
            </a:endParaRPr>
          </a:p>
        </p:txBody>
      </p:sp>
      <p:sp>
        <p:nvSpPr>
          <p:cNvPr id="9" name="TextBox 8">
            <a:extLst>
              <a:ext uri="{FF2B5EF4-FFF2-40B4-BE49-F238E27FC236}">
                <a16:creationId xmlns:a16="http://schemas.microsoft.com/office/drawing/2014/main" id="{7AAF460D-024E-07E8-03AB-3ADE009F9605}"/>
              </a:ext>
            </a:extLst>
          </p:cNvPr>
          <p:cNvSpPr txBox="1"/>
          <p:nvPr/>
        </p:nvSpPr>
        <p:spPr>
          <a:xfrm>
            <a:off x="560935" y="1396976"/>
            <a:ext cx="7578378" cy="1200329"/>
          </a:xfrm>
          <a:prstGeom prst="rect">
            <a:avLst/>
          </a:prstGeom>
          <a:noFill/>
        </p:spPr>
        <p:txBody>
          <a:bodyPr wrap="square">
            <a:spAutoFit/>
          </a:bodyPr>
          <a:lstStyle/>
          <a:p>
            <a:r>
              <a:rPr lang="en-US" sz="2000" b="1" dirty="0">
                <a:solidFill>
                  <a:schemeClr val="dk1"/>
                </a:solidFill>
                <a:latin typeface="Alexandria Medium"/>
                <a:cs typeface="Alexandria Medium"/>
                <a:sym typeface="Alexandria Medium"/>
              </a:rPr>
              <a:t>•</a:t>
            </a:r>
            <a:r>
              <a:rPr lang="en-US" sz="18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Real-time Data Sync:</a:t>
            </a:r>
          </a:p>
          <a:p>
            <a:r>
              <a:rPr lang="en-US" sz="1600" dirty="0">
                <a:solidFill>
                  <a:schemeClr val="dk1"/>
                </a:solidFill>
                <a:latin typeface="Alexandria Medium"/>
                <a:cs typeface="Alexandria Medium"/>
              </a:rPr>
              <a:t>	Firebase Realtime Database and </a:t>
            </a:r>
            <a:r>
              <a:rPr lang="en-US" sz="1600" dirty="0" err="1">
                <a:solidFill>
                  <a:schemeClr val="dk1"/>
                </a:solidFill>
                <a:latin typeface="Alexandria Medium"/>
                <a:cs typeface="Alexandria Medium"/>
              </a:rPr>
              <a:t>Firestore</a:t>
            </a:r>
            <a:r>
              <a:rPr lang="en-US" sz="1600" dirty="0">
                <a:solidFill>
                  <a:schemeClr val="dk1"/>
                </a:solidFill>
                <a:latin typeface="Alexandria Medium"/>
                <a:cs typeface="Alexandria Medium"/>
              </a:rPr>
              <a:t> sync data instantly 	across all devices.</a:t>
            </a:r>
          </a:p>
          <a:p>
            <a:pPr>
              <a:buClr>
                <a:schemeClr val="dk1"/>
              </a:buClr>
              <a:buSzPts val="2400"/>
            </a:pPr>
            <a:endParaRPr lang="en-US" sz="2000" dirty="0">
              <a:solidFill>
                <a:schemeClr val="dk1"/>
              </a:solidFill>
              <a:latin typeface="Alexandria Medium"/>
              <a:cs typeface="Alexandria Medium"/>
              <a:sym typeface="Alexandria Medium"/>
            </a:endParaRPr>
          </a:p>
        </p:txBody>
      </p:sp>
      <p:sp>
        <p:nvSpPr>
          <p:cNvPr id="11" name="TextBox 10">
            <a:extLst>
              <a:ext uri="{FF2B5EF4-FFF2-40B4-BE49-F238E27FC236}">
                <a16:creationId xmlns:a16="http://schemas.microsoft.com/office/drawing/2014/main" id="{EA0A4031-70FF-931A-4D82-D1B8A12CF2E8}"/>
              </a:ext>
            </a:extLst>
          </p:cNvPr>
          <p:cNvSpPr txBox="1"/>
          <p:nvPr/>
        </p:nvSpPr>
        <p:spPr>
          <a:xfrm>
            <a:off x="560935" y="2847566"/>
            <a:ext cx="6933626" cy="1200329"/>
          </a:xfrm>
          <a:prstGeom prst="rect">
            <a:avLst/>
          </a:prstGeom>
          <a:noFill/>
        </p:spPr>
        <p:txBody>
          <a:bodyPr wrap="square">
            <a:spAutoFit/>
          </a:bodyPr>
          <a:lstStyle/>
          <a:p>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Cloud Functions:</a:t>
            </a:r>
          </a:p>
          <a:p>
            <a:r>
              <a:rPr lang="en-US" sz="1600" dirty="0">
                <a:solidFill>
                  <a:schemeClr val="dk1"/>
                </a:solidFill>
                <a:latin typeface="Alexandria Medium"/>
                <a:cs typeface="Alexandria Medium"/>
              </a:rPr>
              <a:t>	Run backend code in response to events like new user 	signups or data updates.</a:t>
            </a:r>
          </a:p>
          <a:p>
            <a:pPr>
              <a:buClr>
                <a:schemeClr val="dk1"/>
              </a:buClr>
              <a:buSzPts val="2400"/>
            </a:pPr>
            <a:endParaRPr lang="en-US" sz="2000" dirty="0">
              <a:solidFill>
                <a:schemeClr val="dk1"/>
              </a:solidFill>
              <a:latin typeface="Alexandria Medium"/>
              <a:cs typeface="Alexandria Medium"/>
              <a:sym typeface="Alexandria Medium"/>
            </a:endParaRPr>
          </a:p>
        </p:txBody>
      </p:sp>
    </p:spTree>
    <p:extLst>
      <p:ext uri="{BB962C8B-B14F-4D97-AF65-F5344CB8AC3E}">
        <p14:creationId xmlns:p14="http://schemas.microsoft.com/office/powerpoint/2010/main" val="133075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0E75C7C6-9074-1C5A-17D8-3ECB7CD1B11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548E777-3B5A-8BEC-919D-B8BE5359CA8F}"/>
              </a:ext>
            </a:extLst>
          </p:cNvPr>
          <p:cNvSpPr txBox="1"/>
          <p:nvPr/>
        </p:nvSpPr>
        <p:spPr>
          <a:xfrm>
            <a:off x="323135" y="206257"/>
            <a:ext cx="2419252" cy="553998"/>
          </a:xfrm>
          <a:prstGeom prst="rect">
            <a:avLst/>
          </a:prstGeom>
          <a:noFill/>
        </p:spPr>
        <p:txBody>
          <a:bodyPr wrap="none" rtlCol="0">
            <a:spAutoFit/>
          </a:bodyPr>
          <a:lstStyle/>
          <a:p>
            <a:r>
              <a:rPr lang="en-US" sz="3000" b="1" dirty="0">
                <a:latin typeface="Alexandria Medium" panose="020B0604020202020204" charset="-78"/>
                <a:cs typeface="Alexandria Medium" panose="020B0604020202020204" charset="-78"/>
              </a:rPr>
              <a:t>Motivation:</a:t>
            </a:r>
          </a:p>
        </p:txBody>
      </p:sp>
      <p:sp>
        <p:nvSpPr>
          <p:cNvPr id="7" name="TextBox 6">
            <a:extLst>
              <a:ext uri="{FF2B5EF4-FFF2-40B4-BE49-F238E27FC236}">
                <a16:creationId xmlns:a16="http://schemas.microsoft.com/office/drawing/2014/main" id="{F7A78575-8C4E-5563-E77F-F734C12A83D9}"/>
              </a:ext>
            </a:extLst>
          </p:cNvPr>
          <p:cNvSpPr txBox="1"/>
          <p:nvPr/>
        </p:nvSpPr>
        <p:spPr>
          <a:xfrm>
            <a:off x="1430040" y="1058779"/>
            <a:ext cx="6283920" cy="3447098"/>
          </a:xfrm>
          <a:prstGeom prst="rect">
            <a:avLst/>
          </a:prstGeom>
          <a:noFill/>
        </p:spPr>
        <p:txBody>
          <a:bodyPr wrap="square" rtlCol="0">
            <a:spAutoFit/>
          </a:bodyPr>
          <a:lstStyle/>
          <a:p>
            <a:pPr algn="ctr"/>
            <a:r>
              <a:rPr lang="en-US" sz="2000" b="1" dirty="0">
                <a:solidFill>
                  <a:srgbClr val="5296B8"/>
                </a:solidFill>
              </a:rPr>
              <a:t>MoneyMate</a:t>
            </a:r>
            <a:r>
              <a:rPr lang="en-US" sz="1800" dirty="0"/>
              <a:t> is a simple and effective mobile app that helps users manage their daily expenses with ease. The app allows you to record spending, categorize transactions, set monthly budgets, and view visual summaries — all through a clean and user-friendly interface.</a:t>
            </a:r>
          </a:p>
          <a:p>
            <a:pPr algn="ctr"/>
            <a:endParaRPr lang="en-US" sz="1800" dirty="0"/>
          </a:p>
          <a:p>
            <a:pPr algn="ctr"/>
            <a:r>
              <a:rPr lang="en-US" sz="1800" dirty="0"/>
              <a:t>To make tracking even easier, MoneyMate uses AI to automatically recognize expenses from SMS message and scanned receipts, saving your time and reducing manual input. Whether you're just starting to budget or want a smarter way to stay in control, MoneyMate helps you manage your money effortlessly.</a:t>
            </a:r>
          </a:p>
        </p:txBody>
      </p:sp>
    </p:spTree>
    <p:extLst>
      <p:ext uri="{BB962C8B-B14F-4D97-AF65-F5344CB8AC3E}">
        <p14:creationId xmlns:p14="http://schemas.microsoft.com/office/powerpoint/2010/main" val="93053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667B178C-2985-B03A-D22F-89982F32F9BA}"/>
            </a:ext>
          </a:extLst>
        </p:cNvPr>
        <p:cNvGrpSpPr/>
        <p:nvPr/>
      </p:nvGrpSpPr>
      <p:grpSpPr>
        <a:xfrm>
          <a:off x="0" y="0"/>
          <a:ext cx="0" cy="0"/>
          <a:chOff x="0" y="0"/>
          <a:chExt cx="0" cy="0"/>
        </a:xfrm>
      </p:grpSpPr>
      <p:sp>
        <p:nvSpPr>
          <p:cNvPr id="227" name="Google Shape;227;p38">
            <a:extLst>
              <a:ext uri="{FF2B5EF4-FFF2-40B4-BE49-F238E27FC236}">
                <a16:creationId xmlns:a16="http://schemas.microsoft.com/office/drawing/2014/main" id="{7F519B76-6FD8-E02D-225A-01F541555943}"/>
              </a:ext>
            </a:extLst>
          </p:cNvPr>
          <p:cNvSpPr txBox="1">
            <a:spLocks noGrp="1"/>
          </p:cNvSpPr>
          <p:nvPr>
            <p:ph type="title"/>
          </p:nvPr>
        </p:nvSpPr>
        <p:spPr>
          <a:xfrm>
            <a:off x="281911" y="296832"/>
            <a:ext cx="7212650" cy="584223"/>
          </a:xfrm>
          <a:prstGeom prst="rect">
            <a:avLst/>
          </a:prstGeom>
        </p:spPr>
        <p:txBody>
          <a:bodyPr spcFirstLastPara="1" wrap="square" lIns="91425" tIns="91425" rIns="91425" bIns="91425" anchor="t" anchorCtr="0">
            <a:noAutofit/>
          </a:bodyPr>
          <a:lstStyle/>
          <a:p>
            <a:r>
              <a:rPr lang="en-US" sz="3000" b="1" dirty="0">
                <a:sym typeface="Arial"/>
              </a:rPr>
              <a:t>Why Firebase Powers MoneyMate:</a:t>
            </a:r>
            <a:endParaRPr sz="3000" b="1" dirty="0">
              <a:sym typeface="Arial"/>
            </a:endParaRPr>
          </a:p>
        </p:txBody>
      </p:sp>
      <p:sp>
        <p:nvSpPr>
          <p:cNvPr id="2" name="TextBox 1">
            <a:extLst>
              <a:ext uri="{FF2B5EF4-FFF2-40B4-BE49-F238E27FC236}">
                <a16:creationId xmlns:a16="http://schemas.microsoft.com/office/drawing/2014/main" id="{30ECEA97-3BF5-F050-D081-880FE3ADFB67}"/>
              </a:ext>
            </a:extLst>
          </p:cNvPr>
          <p:cNvSpPr txBox="1"/>
          <p:nvPr/>
        </p:nvSpPr>
        <p:spPr>
          <a:xfrm>
            <a:off x="560935" y="1371421"/>
            <a:ext cx="6933626" cy="1200329"/>
          </a:xfrm>
          <a:prstGeom prst="rect">
            <a:avLst/>
          </a:prstGeom>
          <a:noFill/>
        </p:spPr>
        <p:txBody>
          <a:bodyPr wrap="square">
            <a:spAutoFit/>
          </a:bodyPr>
          <a:lstStyle/>
          <a:p>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Secure &amp; Scalable:</a:t>
            </a:r>
          </a:p>
          <a:p>
            <a:r>
              <a:rPr lang="en-US" sz="1600" dirty="0">
                <a:solidFill>
                  <a:schemeClr val="dk1"/>
                </a:solidFill>
                <a:latin typeface="Alexandria Medium"/>
                <a:cs typeface="Alexandria Medium"/>
              </a:rPr>
              <a:t>	Firebase security rules protect user data.</a:t>
            </a:r>
          </a:p>
          <a:p>
            <a:r>
              <a:rPr lang="en-US" sz="1600" dirty="0">
                <a:solidFill>
                  <a:schemeClr val="dk1"/>
                </a:solidFill>
                <a:latin typeface="Alexandria Medium"/>
                <a:cs typeface="Alexandria Medium"/>
              </a:rPr>
              <a:t>	Scales easily from small apps to millions of users.</a:t>
            </a:r>
          </a:p>
          <a:p>
            <a:pPr>
              <a:buClr>
                <a:schemeClr val="dk1"/>
              </a:buClr>
              <a:buSzPts val="2400"/>
            </a:pPr>
            <a:endParaRPr lang="en-US" sz="2000" dirty="0">
              <a:solidFill>
                <a:schemeClr val="dk1"/>
              </a:solidFill>
              <a:latin typeface="Alexandria Medium"/>
              <a:cs typeface="Alexandria Medium"/>
              <a:sym typeface="Alexandria Medium"/>
            </a:endParaRPr>
          </a:p>
        </p:txBody>
      </p:sp>
      <p:sp>
        <p:nvSpPr>
          <p:cNvPr id="3" name="TextBox 2">
            <a:extLst>
              <a:ext uri="{FF2B5EF4-FFF2-40B4-BE49-F238E27FC236}">
                <a16:creationId xmlns:a16="http://schemas.microsoft.com/office/drawing/2014/main" id="{3CAF735C-C604-9D1D-1E41-A490E3A6DB73}"/>
              </a:ext>
            </a:extLst>
          </p:cNvPr>
          <p:cNvSpPr txBox="1"/>
          <p:nvPr/>
        </p:nvSpPr>
        <p:spPr>
          <a:xfrm>
            <a:off x="560935" y="2968259"/>
            <a:ext cx="6933626" cy="1200329"/>
          </a:xfrm>
          <a:prstGeom prst="rect">
            <a:avLst/>
          </a:prstGeom>
          <a:noFill/>
        </p:spPr>
        <p:txBody>
          <a:bodyPr wrap="square">
            <a:spAutoFit/>
          </a:bodyPr>
          <a:lstStyle/>
          <a:p>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Crash Reporting:</a:t>
            </a:r>
          </a:p>
          <a:p>
            <a:r>
              <a:rPr lang="en-US" sz="1600" dirty="0">
                <a:solidFill>
                  <a:schemeClr val="dk1"/>
                </a:solidFill>
                <a:latin typeface="Alexandria Medium"/>
                <a:cs typeface="Alexandria Medium"/>
              </a:rPr>
              <a:t>	Firebase Crashlytics gives real-time crash reports with 	detailed logs.</a:t>
            </a:r>
          </a:p>
          <a:p>
            <a:pPr>
              <a:buClr>
                <a:schemeClr val="dk1"/>
              </a:buClr>
              <a:buSzPts val="2400"/>
            </a:pPr>
            <a:endParaRPr lang="en-US" sz="2000" dirty="0">
              <a:solidFill>
                <a:schemeClr val="dk1"/>
              </a:solidFill>
              <a:latin typeface="Alexandria Medium"/>
              <a:cs typeface="Alexandria Medium"/>
              <a:sym typeface="Alexandria Medium"/>
            </a:endParaRPr>
          </a:p>
        </p:txBody>
      </p:sp>
    </p:spTree>
    <p:extLst>
      <p:ext uri="{BB962C8B-B14F-4D97-AF65-F5344CB8AC3E}">
        <p14:creationId xmlns:p14="http://schemas.microsoft.com/office/powerpoint/2010/main" val="305385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BDEC-BF36-BAC9-E02B-7C2995D30A3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D22C29F-3846-0375-7EDE-DCC58F2334D6}"/>
              </a:ext>
            </a:extLst>
          </p:cNvPr>
          <p:cNvPicPr>
            <a:picLocks noChangeAspect="1"/>
          </p:cNvPicPr>
          <p:nvPr/>
        </p:nvPicPr>
        <p:blipFill>
          <a:blip r:embed="rId2"/>
          <a:stretch>
            <a:fillRect/>
          </a:stretch>
        </p:blipFill>
        <p:spPr>
          <a:xfrm>
            <a:off x="620803" y="773205"/>
            <a:ext cx="7494495" cy="4215653"/>
          </a:xfrm>
          <a:prstGeom prst="rect">
            <a:avLst/>
          </a:prstGeom>
          <a:ln>
            <a:noFill/>
          </a:ln>
          <a:effectLst>
            <a:outerShdw blurRad="292100" dist="139700" dir="2700000" algn="tl" rotWithShape="0">
              <a:srgbClr val="333333">
                <a:alpha val="65000"/>
              </a:srgbClr>
            </a:outerShdw>
          </a:effectLst>
        </p:spPr>
      </p:pic>
      <p:sp>
        <p:nvSpPr>
          <p:cNvPr id="4" name="Google Shape;227;p38">
            <a:extLst>
              <a:ext uri="{FF2B5EF4-FFF2-40B4-BE49-F238E27FC236}">
                <a16:creationId xmlns:a16="http://schemas.microsoft.com/office/drawing/2014/main" id="{9FE55629-9878-AE4F-D79C-DD0CE550D62C}"/>
              </a:ext>
            </a:extLst>
          </p:cNvPr>
          <p:cNvSpPr txBox="1">
            <a:spLocks noGrp="1"/>
          </p:cNvSpPr>
          <p:nvPr>
            <p:ph type="title"/>
          </p:nvPr>
        </p:nvSpPr>
        <p:spPr>
          <a:xfrm>
            <a:off x="310979" y="93185"/>
            <a:ext cx="3971909" cy="584223"/>
          </a:xfrm>
          <a:prstGeom prst="rect">
            <a:avLst/>
          </a:prstGeom>
        </p:spPr>
        <p:txBody>
          <a:bodyPr spcFirstLastPara="1" wrap="square" lIns="91425" tIns="91425" rIns="91425" bIns="91425" anchor="t" anchorCtr="0">
            <a:noAutofit/>
          </a:bodyPr>
          <a:lstStyle/>
          <a:p>
            <a:r>
              <a:rPr lang="en-US" sz="3200" dirty="0"/>
              <a:t>Database Schema</a:t>
            </a:r>
            <a:r>
              <a:rPr lang="en" sz="3200" dirty="0"/>
              <a:t>:</a:t>
            </a:r>
            <a:endParaRPr sz="3200" dirty="0"/>
          </a:p>
        </p:txBody>
      </p:sp>
    </p:spTree>
    <p:extLst>
      <p:ext uri="{BB962C8B-B14F-4D97-AF65-F5344CB8AC3E}">
        <p14:creationId xmlns:p14="http://schemas.microsoft.com/office/powerpoint/2010/main" val="1348774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FRONTEND</a:t>
            </a:r>
            <a:endParaRPr dirty="0"/>
          </a:p>
        </p:txBody>
      </p:sp>
      <p:sp>
        <p:nvSpPr>
          <p:cNvPr id="235" name="Google Shape;235;p39"/>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09</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5" name="Picture 4" descr="A screenshot of a phone&#10;&#10;AI-generated content may be incorrect.">
            <a:extLst>
              <a:ext uri="{FF2B5EF4-FFF2-40B4-BE49-F238E27FC236}">
                <a16:creationId xmlns:a16="http://schemas.microsoft.com/office/drawing/2014/main" id="{548D9B00-405C-8AD6-0E46-497ADCF3AE03}"/>
              </a:ext>
            </a:extLst>
          </p:cNvPr>
          <p:cNvPicPr>
            <a:picLocks noChangeAspect="1"/>
          </p:cNvPicPr>
          <p:nvPr/>
        </p:nvPicPr>
        <p:blipFill>
          <a:blip r:embed="rId3"/>
          <a:stretch>
            <a:fillRect/>
          </a:stretch>
        </p:blipFill>
        <p:spPr>
          <a:xfrm>
            <a:off x="6636185" y="330010"/>
            <a:ext cx="2196939" cy="4593482"/>
          </a:xfrm>
          <a:prstGeom prst="roundRect">
            <a:avLst/>
          </a:prstGeom>
        </p:spPr>
      </p:pic>
      <p:sp>
        <p:nvSpPr>
          <p:cNvPr id="4" name="TextBox 3">
            <a:extLst>
              <a:ext uri="{FF2B5EF4-FFF2-40B4-BE49-F238E27FC236}">
                <a16:creationId xmlns:a16="http://schemas.microsoft.com/office/drawing/2014/main" id="{97FE08DD-F286-BB13-18DE-718479524E53}"/>
              </a:ext>
            </a:extLst>
          </p:cNvPr>
          <p:cNvSpPr txBox="1"/>
          <p:nvPr/>
        </p:nvSpPr>
        <p:spPr>
          <a:xfrm>
            <a:off x="412692" y="1355452"/>
            <a:ext cx="5230919" cy="892552"/>
          </a:xfrm>
          <a:prstGeom prst="rect">
            <a:avLst/>
          </a:prstGeom>
          <a:noFill/>
        </p:spPr>
        <p:txBody>
          <a:bodyPr wrap="none" rtlCol="0">
            <a:spAutoFit/>
          </a:bodyPr>
          <a:lstStyle/>
          <a:p>
            <a:pPr>
              <a:buClr>
                <a:schemeClr val="dk1"/>
              </a:buClr>
              <a:buSzPts val="2400"/>
            </a:pPr>
            <a:r>
              <a:rPr lang="en-US" sz="2600" b="1" dirty="0">
                <a:solidFill>
                  <a:schemeClr val="dk1"/>
                </a:solidFill>
                <a:latin typeface="Alexandria Medium"/>
                <a:cs typeface="Alexandria Medium"/>
              </a:rPr>
              <a:t>Simple, intuitive, </a:t>
            </a:r>
          </a:p>
          <a:p>
            <a:pPr>
              <a:buClr>
                <a:schemeClr val="dk1"/>
              </a:buClr>
              <a:buSzPts val="2400"/>
            </a:pPr>
            <a:r>
              <a:rPr lang="en-US" sz="2600" b="1" dirty="0">
                <a:solidFill>
                  <a:schemeClr val="dk1"/>
                </a:solidFill>
                <a:latin typeface="Alexandria Medium"/>
                <a:cs typeface="Alexandria Medium"/>
              </a:rPr>
              <a:t>             user-friendly, efficient</a:t>
            </a:r>
          </a:p>
        </p:txBody>
      </p:sp>
      <p:pic>
        <p:nvPicPr>
          <p:cNvPr id="10" name="Picture 9" descr="A black screen with a white border&#10;&#10;Description automatically generated">
            <a:extLst>
              <a:ext uri="{FF2B5EF4-FFF2-40B4-BE49-F238E27FC236}">
                <a16:creationId xmlns:a16="http://schemas.microsoft.com/office/drawing/2014/main" id="{79E1048D-446A-6DF1-E98B-287F1DA3C25C}"/>
              </a:ext>
            </a:extLst>
          </p:cNvPr>
          <p:cNvPicPr>
            <a:picLocks noChangeAspect="1"/>
          </p:cNvPicPr>
          <p:nvPr/>
        </p:nvPicPr>
        <p:blipFill>
          <a:blip r:embed="rId4"/>
          <a:stretch>
            <a:fillRect/>
          </a:stretch>
        </p:blipFill>
        <p:spPr>
          <a:xfrm>
            <a:off x="6562796" y="0"/>
            <a:ext cx="2343716" cy="5012012"/>
          </a:xfrm>
          <a:prstGeom prst="rect">
            <a:avLst/>
          </a:prstGeom>
        </p:spPr>
      </p:pic>
      <p:pic>
        <p:nvPicPr>
          <p:cNvPr id="7" name="Picture 6" descr="A group of green circles with text">
            <a:extLst>
              <a:ext uri="{FF2B5EF4-FFF2-40B4-BE49-F238E27FC236}">
                <a16:creationId xmlns:a16="http://schemas.microsoft.com/office/drawing/2014/main" id="{916D78D8-CF21-38B9-41AE-2DD6E4F1DC34}"/>
              </a:ext>
            </a:extLst>
          </p:cNvPr>
          <p:cNvPicPr>
            <a:picLocks noChangeAspect="1"/>
          </p:cNvPicPr>
          <p:nvPr/>
        </p:nvPicPr>
        <p:blipFill>
          <a:blip r:embed="rId5"/>
          <a:srcRect t="-943"/>
          <a:stretch>
            <a:fillRect/>
          </a:stretch>
        </p:blipFill>
        <p:spPr>
          <a:xfrm>
            <a:off x="1131315" y="2471630"/>
            <a:ext cx="4190081" cy="1409867"/>
          </a:xfrm>
          <a:prstGeom prst="round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495BF-E781-DCB1-E3D3-9834BF1894FC}"/>
            </a:ext>
          </a:extLst>
        </p:cNvPr>
        <p:cNvGrpSpPr/>
        <p:nvPr/>
      </p:nvGrpSpPr>
      <p:grpSpPr>
        <a:xfrm>
          <a:off x="0" y="0"/>
          <a:ext cx="0" cy="0"/>
          <a:chOff x="0" y="0"/>
          <a:chExt cx="0" cy="0"/>
        </a:xfrm>
      </p:grpSpPr>
      <p:pic>
        <p:nvPicPr>
          <p:cNvPr id="7" name="Picture 6" descr="A screenshot of a phone&#10;&#10;AI-generated content may be incorrect.">
            <a:extLst>
              <a:ext uri="{FF2B5EF4-FFF2-40B4-BE49-F238E27FC236}">
                <a16:creationId xmlns:a16="http://schemas.microsoft.com/office/drawing/2014/main" id="{D8554438-D8D9-7E60-89F1-C4D7C993381B}"/>
              </a:ext>
            </a:extLst>
          </p:cNvPr>
          <p:cNvPicPr>
            <a:picLocks noChangeAspect="1"/>
          </p:cNvPicPr>
          <p:nvPr/>
        </p:nvPicPr>
        <p:blipFill>
          <a:blip r:embed="rId2"/>
          <a:stretch>
            <a:fillRect/>
          </a:stretch>
        </p:blipFill>
        <p:spPr>
          <a:xfrm>
            <a:off x="6303044" y="124162"/>
            <a:ext cx="2229113" cy="4941638"/>
          </a:xfrm>
          <a:prstGeom prst="roundRect">
            <a:avLst/>
          </a:prstGeom>
        </p:spPr>
      </p:pic>
      <p:pic>
        <p:nvPicPr>
          <p:cNvPr id="8" name="Picture 7" descr="A black screen with a white border&#10;&#10;Description automatically generated">
            <a:extLst>
              <a:ext uri="{FF2B5EF4-FFF2-40B4-BE49-F238E27FC236}">
                <a16:creationId xmlns:a16="http://schemas.microsoft.com/office/drawing/2014/main" id="{329BF66E-07E5-CD6C-A08C-80F3DE655F3C}"/>
              </a:ext>
            </a:extLst>
          </p:cNvPr>
          <p:cNvPicPr>
            <a:picLocks noChangeAspect="1"/>
          </p:cNvPicPr>
          <p:nvPr/>
        </p:nvPicPr>
        <p:blipFill>
          <a:blip r:embed="rId3"/>
          <a:stretch>
            <a:fillRect/>
          </a:stretch>
        </p:blipFill>
        <p:spPr>
          <a:xfrm>
            <a:off x="6245742" y="53788"/>
            <a:ext cx="2343716" cy="5012012"/>
          </a:xfrm>
          <a:prstGeom prst="rect">
            <a:avLst/>
          </a:prstGeom>
        </p:spPr>
      </p:pic>
      <p:sp>
        <p:nvSpPr>
          <p:cNvPr id="9" name="TextBox 8">
            <a:extLst>
              <a:ext uri="{FF2B5EF4-FFF2-40B4-BE49-F238E27FC236}">
                <a16:creationId xmlns:a16="http://schemas.microsoft.com/office/drawing/2014/main" id="{039D1D1C-0D2A-5C64-54CC-3A42F698710D}"/>
              </a:ext>
            </a:extLst>
          </p:cNvPr>
          <p:cNvSpPr txBox="1"/>
          <p:nvPr/>
        </p:nvSpPr>
        <p:spPr>
          <a:xfrm>
            <a:off x="775835" y="2017752"/>
            <a:ext cx="4244848" cy="1107996"/>
          </a:xfrm>
          <a:prstGeom prst="rect">
            <a:avLst/>
          </a:prstGeom>
          <a:noFill/>
        </p:spPr>
        <p:txBody>
          <a:bodyPr wrap="square" rtlCol="0">
            <a:spAutoFit/>
          </a:bodyPr>
          <a:lstStyle/>
          <a:p>
            <a:r>
              <a:rPr lang="en-US" sz="2600" b="1" dirty="0">
                <a:solidFill>
                  <a:schemeClr val="dk1"/>
                </a:solidFill>
                <a:latin typeface="Alexandria Medium"/>
                <a:cs typeface="Alexandria Medium"/>
              </a:rPr>
              <a:t>Every expense counts, Add it Manually.</a:t>
            </a:r>
          </a:p>
          <a:p>
            <a:endParaRPr lang="en-US" dirty="0"/>
          </a:p>
        </p:txBody>
      </p:sp>
    </p:spTree>
    <p:extLst>
      <p:ext uri="{BB962C8B-B14F-4D97-AF65-F5344CB8AC3E}">
        <p14:creationId xmlns:p14="http://schemas.microsoft.com/office/powerpoint/2010/main" val="402592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D419D-0118-7967-F7A6-F08A059DD6FC}"/>
            </a:ext>
          </a:extLst>
        </p:cNvPr>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1DD980A0-6E3D-9229-7CED-9297E5EDBCD2}"/>
              </a:ext>
            </a:extLst>
          </p:cNvPr>
          <p:cNvPicPr>
            <a:picLocks noChangeAspect="1"/>
          </p:cNvPicPr>
          <p:nvPr/>
        </p:nvPicPr>
        <p:blipFill>
          <a:blip r:embed="rId2"/>
          <a:stretch>
            <a:fillRect/>
          </a:stretch>
        </p:blipFill>
        <p:spPr>
          <a:xfrm>
            <a:off x="6310736" y="113553"/>
            <a:ext cx="2200273" cy="4889497"/>
          </a:xfrm>
          <a:prstGeom prst="roundRect">
            <a:avLst/>
          </a:prstGeom>
        </p:spPr>
      </p:pic>
      <p:pic>
        <p:nvPicPr>
          <p:cNvPr id="8" name="Picture 7" descr="A black screen with a white border&#10;&#10;Description automatically generated">
            <a:extLst>
              <a:ext uri="{FF2B5EF4-FFF2-40B4-BE49-F238E27FC236}">
                <a16:creationId xmlns:a16="http://schemas.microsoft.com/office/drawing/2014/main" id="{D09A10B1-0212-80D7-C6A0-75845217FBCC}"/>
              </a:ext>
            </a:extLst>
          </p:cNvPr>
          <p:cNvPicPr>
            <a:picLocks noChangeAspect="1"/>
          </p:cNvPicPr>
          <p:nvPr/>
        </p:nvPicPr>
        <p:blipFill>
          <a:blip r:embed="rId3"/>
          <a:stretch>
            <a:fillRect/>
          </a:stretch>
        </p:blipFill>
        <p:spPr>
          <a:xfrm>
            <a:off x="6232290" y="65743"/>
            <a:ext cx="2343716" cy="5012012"/>
          </a:xfrm>
          <a:prstGeom prst="rect">
            <a:avLst/>
          </a:prstGeom>
        </p:spPr>
      </p:pic>
      <p:sp>
        <p:nvSpPr>
          <p:cNvPr id="9" name="TextBox 8">
            <a:extLst>
              <a:ext uri="{FF2B5EF4-FFF2-40B4-BE49-F238E27FC236}">
                <a16:creationId xmlns:a16="http://schemas.microsoft.com/office/drawing/2014/main" id="{481D046C-C0D9-5EB3-52CF-7F810643EAE6}"/>
              </a:ext>
            </a:extLst>
          </p:cNvPr>
          <p:cNvSpPr txBox="1"/>
          <p:nvPr/>
        </p:nvSpPr>
        <p:spPr>
          <a:xfrm>
            <a:off x="413347" y="1925419"/>
            <a:ext cx="4992953" cy="1292662"/>
          </a:xfrm>
          <a:prstGeom prst="rect">
            <a:avLst/>
          </a:prstGeom>
          <a:noFill/>
        </p:spPr>
        <p:txBody>
          <a:bodyPr wrap="square" rtlCol="0">
            <a:spAutoFit/>
          </a:bodyPr>
          <a:lstStyle/>
          <a:p>
            <a:r>
              <a:rPr lang="en-US" sz="2600" b="1" dirty="0">
                <a:solidFill>
                  <a:schemeClr val="dk1"/>
                </a:solidFill>
                <a:latin typeface="Alexandria Medium"/>
                <a:cs typeface="Alexandria Medium"/>
              </a:rPr>
              <a:t>Easily Edit and Update Your Receipts for Accurate Tracking</a:t>
            </a:r>
          </a:p>
        </p:txBody>
      </p:sp>
    </p:spTree>
    <p:extLst>
      <p:ext uri="{BB962C8B-B14F-4D97-AF65-F5344CB8AC3E}">
        <p14:creationId xmlns:p14="http://schemas.microsoft.com/office/powerpoint/2010/main" val="1873180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6A29DCD4-92CB-D281-EDB4-DF943F9E57E7}"/>
            </a:ext>
          </a:extLst>
        </p:cNvPr>
        <p:cNvGrpSpPr/>
        <p:nvPr/>
      </p:nvGrpSpPr>
      <p:grpSpPr>
        <a:xfrm>
          <a:off x="0" y="0"/>
          <a:ext cx="0" cy="0"/>
          <a:chOff x="0" y="0"/>
          <a:chExt cx="0" cy="0"/>
        </a:xfrm>
      </p:grpSpPr>
      <p:pic>
        <p:nvPicPr>
          <p:cNvPr id="8" name="Picture 7" descr="A screenshot of a phone&#10;&#10;AI-generated content may be incorrect.">
            <a:extLst>
              <a:ext uri="{FF2B5EF4-FFF2-40B4-BE49-F238E27FC236}">
                <a16:creationId xmlns:a16="http://schemas.microsoft.com/office/drawing/2014/main" id="{623EAE0A-599F-C135-7E58-B1F033ABC194}"/>
              </a:ext>
            </a:extLst>
          </p:cNvPr>
          <p:cNvPicPr>
            <a:picLocks noChangeAspect="1"/>
          </p:cNvPicPr>
          <p:nvPr/>
        </p:nvPicPr>
        <p:blipFill>
          <a:blip r:embed="rId3"/>
          <a:stretch>
            <a:fillRect/>
          </a:stretch>
        </p:blipFill>
        <p:spPr>
          <a:xfrm>
            <a:off x="6687297" y="52501"/>
            <a:ext cx="2180289" cy="4804742"/>
          </a:xfrm>
          <a:prstGeom prst="roundRect">
            <a:avLst>
              <a:gd name="adj" fmla="val 10808"/>
            </a:avLst>
          </a:prstGeom>
        </p:spPr>
      </p:pic>
      <p:pic>
        <p:nvPicPr>
          <p:cNvPr id="3" name="Picture 2" descr="A receipt with numbers and letters&#10;&#10;AI-generated content may be incorrect.">
            <a:extLst>
              <a:ext uri="{FF2B5EF4-FFF2-40B4-BE49-F238E27FC236}">
                <a16:creationId xmlns:a16="http://schemas.microsoft.com/office/drawing/2014/main" id="{842BC35D-9062-F14C-4D57-AE2095FE7BF8}"/>
              </a:ext>
            </a:extLst>
          </p:cNvPr>
          <p:cNvPicPr>
            <a:picLocks noChangeAspect="1"/>
          </p:cNvPicPr>
          <p:nvPr/>
        </p:nvPicPr>
        <p:blipFill>
          <a:blip r:embed="rId4"/>
          <a:stretch>
            <a:fillRect/>
          </a:stretch>
        </p:blipFill>
        <p:spPr>
          <a:xfrm>
            <a:off x="4323230" y="298413"/>
            <a:ext cx="2238935" cy="4780429"/>
          </a:xfrm>
          <a:prstGeom prst="roundRect">
            <a:avLst>
              <a:gd name="adj" fmla="val 14865"/>
            </a:avLst>
          </a:prstGeom>
        </p:spPr>
      </p:pic>
      <p:pic>
        <p:nvPicPr>
          <p:cNvPr id="9" name="Picture 8" descr="A black screen with a white border&#10;&#10;Description automatically generated">
            <a:extLst>
              <a:ext uri="{FF2B5EF4-FFF2-40B4-BE49-F238E27FC236}">
                <a16:creationId xmlns:a16="http://schemas.microsoft.com/office/drawing/2014/main" id="{9BF83A48-9EED-4288-BF78-4805919B47B8}"/>
              </a:ext>
            </a:extLst>
          </p:cNvPr>
          <p:cNvPicPr>
            <a:picLocks noChangeAspect="1"/>
          </p:cNvPicPr>
          <p:nvPr/>
        </p:nvPicPr>
        <p:blipFill>
          <a:blip r:embed="rId5"/>
          <a:stretch>
            <a:fillRect/>
          </a:stretch>
        </p:blipFill>
        <p:spPr>
          <a:xfrm>
            <a:off x="4266583" y="233756"/>
            <a:ext cx="2337172" cy="4909744"/>
          </a:xfrm>
          <a:prstGeom prst="rect">
            <a:avLst/>
          </a:prstGeom>
        </p:spPr>
      </p:pic>
      <p:pic>
        <p:nvPicPr>
          <p:cNvPr id="5" name="Picture 4" descr="A black screen with a white border&#10;&#10;Description automatically generated">
            <a:extLst>
              <a:ext uri="{FF2B5EF4-FFF2-40B4-BE49-F238E27FC236}">
                <a16:creationId xmlns:a16="http://schemas.microsoft.com/office/drawing/2014/main" id="{1841FB4F-9E75-0DB0-AFDC-42D081AE4F1E}"/>
              </a:ext>
            </a:extLst>
          </p:cNvPr>
          <p:cNvPicPr>
            <a:picLocks noChangeAspect="1"/>
          </p:cNvPicPr>
          <p:nvPr/>
        </p:nvPicPr>
        <p:blipFill>
          <a:blip r:embed="rId5"/>
          <a:stretch>
            <a:fillRect/>
          </a:stretch>
        </p:blipFill>
        <p:spPr>
          <a:xfrm>
            <a:off x="6610195" y="0"/>
            <a:ext cx="2337172" cy="4909744"/>
          </a:xfrm>
          <a:prstGeom prst="rect">
            <a:avLst/>
          </a:prstGeom>
        </p:spPr>
      </p:pic>
      <p:sp>
        <p:nvSpPr>
          <p:cNvPr id="463" name="Google Shape;463;p57">
            <a:extLst>
              <a:ext uri="{FF2B5EF4-FFF2-40B4-BE49-F238E27FC236}">
                <a16:creationId xmlns:a16="http://schemas.microsoft.com/office/drawing/2014/main" id="{AA892A2D-15D1-CC3E-DD87-6845FF3529D7}"/>
              </a:ext>
            </a:extLst>
          </p:cNvPr>
          <p:cNvSpPr txBox="1">
            <a:spLocks noGrp="1"/>
          </p:cNvSpPr>
          <p:nvPr>
            <p:ph type="title"/>
          </p:nvPr>
        </p:nvSpPr>
        <p:spPr>
          <a:xfrm>
            <a:off x="488219" y="2242399"/>
            <a:ext cx="3704400" cy="548700"/>
          </a:xfrm>
          <a:prstGeom prst="rect">
            <a:avLst/>
          </a:prstGeom>
        </p:spPr>
        <p:txBody>
          <a:bodyPr spcFirstLastPara="1" wrap="square" lIns="91425" tIns="91425" rIns="91425" bIns="91425" anchor="b" anchorCtr="0">
            <a:noAutofit/>
          </a:bodyPr>
          <a:lstStyle/>
          <a:p>
            <a:pPr marL="0" lvl="0" indent="0">
              <a:buSzPts val="2400"/>
              <a:buFont typeface="Arial"/>
              <a:buNone/>
            </a:pPr>
            <a:r>
              <a:rPr lang="en" sz="2600" b="1" dirty="0">
                <a:sym typeface="Arial"/>
              </a:rPr>
              <a:t>Quick OCR scanning</a:t>
            </a:r>
            <a:endParaRPr sz="2600" b="1" dirty="0">
              <a:sym typeface="Arial"/>
            </a:endParaRPr>
          </a:p>
        </p:txBody>
      </p:sp>
    </p:spTree>
    <p:extLst>
      <p:ext uri="{BB962C8B-B14F-4D97-AF65-F5344CB8AC3E}">
        <p14:creationId xmlns:p14="http://schemas.microsoft.com/office/powerpoint/2010/main" val="3532196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52BA5C35-4CFA-7645-10AB-E72F0DC358BE}"/>
            </a:ext>
          </a:extLst>
        </p:cNvPr>
        <p:cNvGrpSpPr/>
        <p:nvPr/>
      </p:nvGrpSpPr>
      <p:grpSpPr>
        <a:xfrm>
          <a:off x="0" y="0"/>
          <a:ext cx="0" cy="0"/>
          <a:chOff x="0" y="0"/>
          <a:chExt cx="0" cy="0"/>
        </a:xfrm>
      </p:grpSpPr>
      <p:pic>
        <p:nvPicPr>
          <p:cNvPr id="13" name="Picture 12" descr="A green circle with a check mark in it&#10;&#10;Description automatically generated">
            <a:extLst>
              <a:ext uri="{FF2B5EF4-FFF2-40B4-BE49-F238E27FC236}">
                <a16:creationId xmlns:a16="http://schemas.microsoft.com/office/drawing/2014/main" id="{E6ACB09F-E7E5-845C-10C3-ACAA8B11B31A}"/>
              </a:ext>
            </a:extLst>
          </p:cNvPr>
          <p:cNvPicPr>
            <a:picLocks noChangeAspect="1"/>
          </p:cNvPicPr>
          <p:nvPr/>
        </p:nvPicPr>
        <p:blipFill>
          <a:blip r:embed="rId3"/>
          <a:stretch>
            <a:fillRect/>
          </a:stretch>
        </p:blipFill>
        <p:spPr>
          <a:xfrm>
            <a:off x="6919913" y="548024"/>
            <a:ext cx="2039680" cy="4433180"/>
          </a:xfrm>
          <a:prstGeom prst="roundRect">
            <a:avLst/>
          </a:prstGeom>
        </p:spPr>
      </p:pic>
      <p:pic>
        <p:nvPicPr>
          <p:cNvPr id="3" name="Picture 2" descr="A black screen with a white border&#10;&#10;Description automatically generated">
            <a:extLst>
              <a:ext uri="{FF2B5EF4-FFF2-40B4-BE49-F238E27FC236}">
                <a16:creationId xmlns:a16="http://schemas.microsoft.com/office/drawing/2014/main" id="{D617E907-C8B0-ECFD-D22E-F02C64E517E2}"/>
              </a:ext>
            </a:extLst>
          </p:cNvPr>
          <p:cNvPicPr>
            <a:picLocks noChangeAspect="1"/>
          </p:cNvPicPr>
          <p:nvPr/>
        </p:nvPicPr>
        <p:blipFill>
          <a:blip r:embed="rId4"/>
          <a:stretch>
            <a:fillRect/>
          </a:stretch>
        </p:blipFill>
        <p:spPr>
          <a:xfrm>
            <a:off x="6842459" y="485690"/>
            <a:ext cx="2139990" cy="4495514"/>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02382F8D-3CD4-B53A-DF88-0C98DD00992A}"/>
              </a:ext>
            </a:extLst>
          </p:cNvPr>
          <p:cNvPicPr>
            <a:picLocks noChangeAspect="1"/>
          </p:cNvPicPr>
          <p:nvPr/>
        </p:nvPicPr>
        <p:blipFill>
          <a:blip r:embed="rId5"/>
          <a:stretch>
            <a:fillRect/>
          </a:stretch>
        </p:blipFill>
        <p:spPr>
          <a:xfrm>
            <a:off x="5369638" y="285998"/>
            <a:ext cx="2141782" cy="4643252"/>
          </a:xfrm>
          <a:prstGeom prst="roundRect">
            <a:avLst/>
          </a:prstGeom>
        </p:spPr>
      </p:pic>
      <p:pic>
        <p:nvPicPr>
          <p:cNvPr id="5" name="Picture 4" descr="A black screen with a white border&#10;&#10;Description automatically generated">
            <a:extLst>
              <a:ext uri="{FF2B5EF4-FFF2-40B4-BE49-F238E27FC236}">
                <a16:creationId xmlns:a16="http://schemas.microsoft.com/office/drawing/2014/main" id="{8365E10E-6AE4-CF0B-4947-EE29BF434D48}"/>
              </a:ext>
            </a:extLst>
          </p:cNvPr>
          <p:cNvPicPr>
            <a:picLocks noChangeAspect="1"/>
          </p:cNvPicPr>
          <p:nvPr/>
        </p:nvPicPr>
        <p:blipFill>
          <a:blip r:embed="rId4"/>
          <a:stretch>
            <a:fillRect/>
          </a:stretch>
        </p:blipFill>
        <p:spPr>
          <a:xfrm>
            <a:off x="5260766" y="226360"/>
            <a:ext cx="2267912" cy="4764246"/>
          </a:xfrm>
          <a:prstGeom prst="rect">
            <a:avLst/>
          </a:prstGeom>
        </p:spPr>
      </p:pic>
      <p:pic>
        <p:nvPicPr>
          <p:cNvPr id="6" name="Picture 5" descr="A screenshot of a phone&#10;&#10;AI-generated content may be incorrect.">
            <a:extLst>
              <a:ext uri="{FF2B5EF4-FFF2-40B4-BE49-F238E27FC236}">
                <a16:creationId xmlns:a16="http://schemas.microsoft.com/office/drawing/2014/main" id="{9EB31735-94B9-227F-A184-F5374C548818}"/>
              </a:ext>
            </a:extLst>
          </p:cNvPr>
          <p:cNvPicPr>
            <a:picLocks noChangeAspect="1"/>
          </p:cNvPicPr>
          <p:nvPr/>
        </p:nvPicPr>
        <p:blipFill>
          <a:blip r:embed="rId6"/>
          <a:stretch>
            <a:fillRect/>
          </a:stretch>
        </p:blipFill>
        <p:spPr>
          <a:xfrm>
            <a:off x="3353053" y="97415"/>
            <a:ext cx="2267912" cy="4880351"/>
          </a:xfrm>
          <a:prstGeom prst="roundRect">
            <a:avLst>
              <a:gd name="adj" fmla="val 15154"/>
            </a:avLst>
          </a:prstGeom>
        </p:spPr>
      </p:pic>
      <p:sp>
        <p:nvSpPr>
          <p:cNvPr id="463" name="Google Shape;463;p57">
            <a:extLst>
              <a:ext uri="{FF2B5EF4-FFF2-40B4-BE49-F238E27FC236}">
                <a16:creationId xmlns:a16="http://schemas.microsoft.com/office/drawing/2014/main" id="{57D759EF-CABA-A312-05D0-7E50D6EF648B}"/>
              </a:ext>
            </a:extLst>
          </p:cNvPr>
          <p:cNvSpPr txBox="1">
            <a:spLocks noGrp="1"/>
          </p:cNvSpPr>
          <p:nvPr>
            <p:ph type="title"/>
          </p:nvPr>
        </p:nvSpPr>
        <p:spPr>
          <a:xfrm>
            <a:off x="102595" y="1381561"/>
            <a:ext cx="3704400" cy="548700"/>
          </a:xfrm>
          <a:prstGeom prst="rect">
            <a:avLst/>
          </a:prstGeom>
        </p:spPr>
        <p:txBody>
          <a:bodyPr spcFirstLastPara="1" wrap="square" lIns="91425" tIns="91425" rIns="91425" bIns="91425" anchor="b" anchorCtr="0">
            <a:noAutofit/>
          </a:bodyPr>
          <a:lstStyle/>
          <a:p>
            <a:pPr>
              <a:buSzPts val="2400"/>
            </a:pPr>
            <a:r>
              <a:rPr lang="en" sz="2600" b="1" dirty="0">
                <a:sym typeface="Arial"/>
              </a:rPr>
              <a:t>SMS </a:t>
            </a:r>
            <a:r>
              <a:rPr lang="en-US" sz="2600" b="1" dirty="0"/>
              <a:t>recognition</a:t>
            </a:r>
            <a:endParaRPr sz="2600" b="1" dirty="0">
              <a:sym typeface="Arial"/>
            </a:endParaRPr>
          </a:p>
        </p:txBody>
      </p:sp>
      <p:pic>
        <p:nvPicPr>
          <p:cNvPr id="9" name="Picture 8" descr="A black screen with a white border&#10;&#10;Description automatically generated">
            <a:extLst>
              <a:ext uri="{FF2B5EF4-FFF2-40B4-BE49-F238E27FC236}">
                <a16:creationId xmlns:a16="http://schemas.microsoft.com/office/drawing/2014/main" id="{FB09049E-F915-8B74-1051-3287C5C2BF3C}"/>
              </a:ext>
            </a:extLst>
          </p:cNvPr>
          <p:cNvPicPr>
            <a:picLocks noChangeAspect="1"/>
          </p:cNvPicPr>
          <p:nvPr/>
        </p:nvPicPr>
        <p:blipFill>
          <a:blip r:embed="rId4"/>
          <a:stretch>
            <a:fillRect/>
          </a:stretch>
        </p:blipFill>
        <p:spPr>
          <a:xfrm>
            <a:off x="3310627" y="48343"/>
            <a:ext cx="2369900" cy="4978496"/>
          </a:xfrm>
          <a:prstGeom prst="rect">
            <a:avLst/>
          </a:prstGeom>
        </p:spPr>
      </p:pic>
      <p:pic>
        <p:nvPicPr>
          <p:cNvPr id="8" name="Picture 7" descr="A screenshot of a phone&#10;&#10;AI-generated content may be incorrect.">
            <a:extLst>
              <a:ext uri="{FF2B5EF4-FFF2-40B4-BE49-F238E27FC236}">
                <a16:creationId xmlns:a16="http://schemas.microsoft.com/office/drawing/2014/main" id="{7DA3540B-D117-5FAF-0514-011B40842FAB}"/>
              </a:ext>
            </a:extLst>
          </p:cNvPr>
          <p:cNvPicPr>
            <a:picLocks noChangeAspect="1"/>
          </p:cNvPicPr>
          <p:nvPr/>
        </p:nvPicPr>
        <p:blipFill>
          <a:blip r:embed="rId7"/>
          <a:stretch>
            <a:fillRect/>
          </a:stretch>
        </p:blipFill>
        <p:spPr>
          <a:xfrm>
            <a:off x="503906" y="2433917"/>
            <a:ext cx="2405410" cy="1240568"/>
          </a:xfrm>
          <a:prstGeom prst="round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8788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AE7A9-57C4-377A-D848-D2427D8A2882}"/>
            </a:ext>
          </a:extLst>
        </p:cNvPr>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D4E12466-A5D7-4EC0-CDEE-E23B01502D13}"/>
              </a:ext>
            </a:extLst>
          </p:cNvPr>
          <p:cNvPicPr>
            <a:picLocks noChangeAspect="1"/>
          </p:cNvPicPr>
          <p:nvPr/>
        </p:nvPicPr>
        <p:blipFill>
          <a:blip r:embed="rId2"/>
          <a:stretch>
            <a:fillRect/>
          </a:stretch>
        </p:blipFill>
        <p:spPr>
          <a:xfrm>
            <a:off x="6222662" y="131488"/>
            <a:ext cx="2255405" cy="4897712"/>
          </a:xfrm>
          <a:prstGeom prst="roundRect">
            <a:avLst/>
          </a:prstGeom>
        </p:spPr>
      </p:pic>
      <p:pic>
        <p:nvPicPr>
          <p:cNvPr id="8" name="Picture 7" descr="A black screen with a white border&#10;&#10;Description automatically generated">
            <a:extLst>
              <a:ext uri="{FF2B5EF4-FFF2-40B4-BE49-F238E27FC236}">
                <a16:creationId xmlns:a16="http://schemas.microsoft.com/office/drawing/2014/main" id="{69500149-15B1-84A2-595E-1B15EC024E2F}"/>
              </a:ext>
            </a:extLst>
          </p:cNvPr>
          <p:cNvPicPr>
            <a:picLocks noChangeAspect="1"/>
          </p:cNvPicPr>
          <p:nvPr/>
        </p:nvPicPr>
        <p:blipFill>
          <a:blip r:embed="rId3"/>
          <a:stretch>
            <a:fillRect/>
          </a:stretch>
        </p:blipFill>
        <p:spPr>
          <a:xfrm>
            <a:off x="6178506" y="74338"/>
            <a:ext cx="2343716" cy="5012012"/>
          </a:xfrm>
          <a:prstGeom prst="rect">
            <a:avLst/>
          </a:prstGeom>
        </p:spPr>
      </p:pic>
      <p:sp>
        <p:nvSpPr>
          <p:cNvPr id="9" name="TextBox 8">
            <a:extLst>
              <a:ext uri="{FF2B5EF4-FFF2-40B4-BE49-F238E27FC236}">
                <a16:creationId xmlns:a16="http://schemas.microsoft.com/office/drawing/2014/main" id="{C53E9133-B40E-9D73-0BC9-83FEED295F3C}"/>
              </a:ext>
            </a:extLst>
          </p:cNvPr>
          <p:cNvSpPr txBox="1"/>
          <p:nvPr/>
        </p:nvSpPr>
        <p:spPr>
          <a:xfrm>
            <a:off x="665933" y="2037922"/>
            <a:ext cx="4244848" cy="892552"/>
          </a:xfrm>
          <a:prstGeom prst="rect">
            <a:avLst/>
          </a:prstGeom>
          <a:noFill/>
        </p:spPr>
        <p:txBody>
          <a:bodyPr wrap="square" rtlCol="0">
            <a:spAutoFit/>
          </a:bodyPr>
          <a:lstStyle/>
          <a:p>
            <a:r>
              <a:rPr lang="en-US" sz="2600" b="1" dirty="0">
                <a:solidFill>
                  <a:schemeClr val="dk1"/>
                </a:solidFill>
                <a:latin typeface="Alexandria Medium"/>
                <a:cs typeface="Alexandria Medium"/>
              </a:rPr>
              <a:t>Quick Add keeps it light and fast.</a:t>
            </a:r>
          </a:p>
        </p:txBody>
      </p:sp>
    </p:spTree>
    <p:extLst>
      <p:ext uri="{BB962C8B-B14F-4D97-AF65-F5344CB8AC3E}">
        <p14:creationId xmlns:p14="http://schemas.microsoft.com/office/powerpoint/2010/main" val="3425698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D75C0-0AFD-6C34-2235-A928B0F14E20}"/>
            </a:ext>
          </a:extLst>
        </p:cNvPr>
        <p:cNvGrpSpPr/>
        <p:nvPr/>
      </p:nvGrpSpPr>
      <p:grpSpPr>
        <a:xfrm>
          <a:off x="0" y="0"/>
          <a:ext cx="0" cy="0"/>
          <a:chOff x="0" y="0"/>
          <a:chExt cx="0" cy="0"/>
        </a:xfrm>
      </p:grpSpPr>
      <p:pic>
        <p:nvPicPr>
          <p:cNvPr id="4" name="Picture 3" descr="A screenshot of a phone&#10;&#10;AI-generated content may be incorrect.">
            <a:extLst>
              <a:ext uri="{FF2B5EF4-FFF2-40B4-BE49-F238E27FC236}">
                <a16:creationId xmlns:a16="http://schemas.microsoft.com/office/drawing/2014/main" id="{D9CD6AD2-5371-C591-E125-507F39A5B37C}"/>
              </a:ext>
            </a:extLst>
          </p:cNvPr>
          <p:cNvPicPr>
            <a:picLocks noChangeAspect="1"/>
          </p:cNvPicPr>
          <p:nvPr/>
        </p:nvPicPr>
        <p:blipFill>
          <a:blip r:embed="rId2"/>
          <a:stretch>
            <a:fillRect/>
          </a:stretch>
        </p:blipFill>
        <p:spPr>
          <a:xfrm>
            <a:off x="6260362" y="94945"/>
            <a:ext cx="2204562" cy="4899029"/>
          </a:xfrm>
          <a:prstGeom prst="roundRect">
            <a:avLst/>
          </a:prstGeom>
        </p:spPr>
      </p:pic>
      <p:pic>
        <p:nvPicPr>
          <p:cNvPr id="8" name="Picture 7" descr="A black screen with a white border&#10;&#10;Description automatically generated">
            <a:extLst>
              <a:ext uri="{FF2B5EF4-FFF2-40B4-BE49-F238E27FC236}">
                <a16:creationId xmlns:a16="http://schemas.microsoft.com/office/drawing/2014/main" id="{685FB895-19EF-6325-9870-6CA7E986927B}"/>
              </a:ext>
            </a:extLst>
          </p:cNvPr>
          <p:cNvPicPr>
            <a:picLocks noChangeAspect="1"/>
          </p:cNvPicPr>
          <p:nvPr/>
        </p:nvPicPr>
        <p:blipFill>
          <a:blip r:embed="rId3"/>
          <a:stretch>
            <a:fillRect/>
          </a:stretch>
        </p:blipFill>
        <p:spPr>
          <a:xfrm>
            <a:off x="6190785" y="38453"/>
            <a:ext cx="2343716" cy="5012012"/>
          </a:xfrm>
          <a:prstGeom prst="rect">
            <a:avLst/>
          </a:prstGeom>
        </p:spPr>
      </p:pic>
      <p:sp>
        <p:nvSpPr>
          <p:cNvPr id="9" name="TextBox 8">
            <a:extLst>
              <a:ext uri="{FF2B5EF4-FFF2-40B4-BE49-F238E27FC236}">
                <a16:creationId xmlns:a16="http://schemas.microsoft.com/office/drawing/2014/main" id="{5724A1B6-8298-E0D6-BCF1-92416ABA8B5A}"/>
              </a:ext>
            </a:extLst>
          </p:cNvPr>
          <p:cNvSpPr txBox="1"/>
          <p:nvPr/>
        </p:nvSpPr>
        <p:spPr>
          <a:xfrm>
            <a:off x="609499" y="1925419"/>
            <a:ext cx="4334335" cy="1292662"/>
          </a:xfrm>
          <a:prstGeom prst="rect">
            <a:avLst/>
          </a:prstGeom>
          <a:noFill/>
        </p:spPr>
        <p:txBody>
          <a:bodyPr wrap="square" rtlCol="0">
            <a:spAutoFit/>
          </a:bodyPr>
          <a:lstStyle/>
          <a:p>
            <a:r>
              <a:rPr lang="en-US" sz="2600" b="1" dirty="0">
                <a:solidFill>
                  <a:schemeClr val="dk1"/>
                </a:solidFill>
                <a:latin typeface="Alexandria Medium"/>
                <a:cs typeface="Alexandria Medium"/>
              </a:rPr>
              <a:t>Monthly Summary, Track spending trends and stay in control.</a:t>
            </a:r>
          </a:p>
        </p:txBody>
      </p:sp>
    </p:spTree>
    <p:extLst>
      <p:ext uri="{BB962C8B-B14F-4D97-AF65-F5344CB8AC3E}">
        <p14:creationId xmlns:p14="http://schemas.microsoft.com/office/powerpoint/2010/main" val="60893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378215" y="254550"/>
            <a:ext cx="2990627" cy="5842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t>Problem:</a:t>
            </a:r>
            <a:endParaRPr sz="3000" b="1" dirty="0"/>
          </a:p>
        </p:txBody>
      </p:sp>
      <p:sp>
        <p:nvSpPr>
          <p:cNvPr id="9" name="TextBox 8">
            <a:extLst>
              <a:ext uri="{FF2B5EF4-FFF2-40B4-BE49-F238E27FC236}">
                <a16:creationId xmlns:a16="http://schemas.microsoft.com/office/drawing/2014/main" id="{D79DB2F1-4790-B08B-BC1C-516962CDC506}"/>
              </a:ext>
            </a:extLst>
          </p:cNvPr>
          <p:cNvSpPr txBox="1"/>
          <p:nvPr/>
        </p:nvSpPr>
        <p:spPr>
          <a:xfrm>
            <a:off x="718458" y="1040322"/>
            <a:ext cx="4572000"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Lack of awareness</a:t>
            </a:r>
          </a:p>
        </p:txBody>
      </p:sp>
      <p:sp>
        <p:nvSpPr>
          <p:cNvPr id="11" name="TextBox 10">
            <a:extLst>
              <a:ext uri="{FF2B5EF4-FFF2-40B4-BE49-F238E27FC236}">
                <a16:creationId xmlns:a16="http://schemas.microsoft.com/office/drawing/2014/main" id="{8561CE71-3A7F-D146-E439-964CF786B3F9}"/>
              </a:ext>
            </a:extLst>
          </p:cNvPr>
          <p:cNvSpPr txBox="1"/>
          <p:nvPr/>
        </p:nvSpPr>
        <p:spPr>
          <a:xfrm>
            <a:off x="718458" y="2334015"/>
            <a:ext cx="4572000"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Limited personalized insights</a:t>
            </a:r>
          </a:p>
        </p:txBody>
      </p:sp>
      <p:sp>
        <p:nvSpPr>
          <p:cNvPr id="13" name="TextBox 12">
            <a:extLst>
              <a:ext uri="{FF2B5EF4-FFF2-40B4-BE49-F238E27FC236}">
                <a16:creationId xmlns:a16="http://schemas.microsoft.com/office/drawing/2014/main" id="{BAD73578-D7B3-662D-6C99-0111F1310650}"/>
              </a:ext>
            </a:extLst>
          </p:cNvPr>
          <p:cNvSpPr txBox="1"/>
          <p:nvPr/>
        </p:nvSpPr>
        <p:spPr>
          <a:xfrm>
            <a:off x="718458" y="1687168"/>
            <a:ext cx="4572000"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Traditional methods complexity </a:t>
            </a:r>
          </a:p>
        </p:txBody>
      </p:sp>
      <p:sp>
        <p:nvSpPr>
          <p:cNvPr id="15" name="TextBox 14">
            <a:extLst>
              <a:ext uri="{FF2B5EF4-FFF2-40B4-BE49-F238E27FC236}">
                <a16:creationId xmlns:a16="http://schemas.microsoft.com/office/drawing/2014/main" id="{48DBE374-3DCC-A720-FAF5-8E84FB03B650}"/>
              </a:ext>
            </a:extLst>
          </p:cNvPr>
          <p:cNvSpPr txBox="1"/>
          <p:nvPr/>
        </p:nvSpPr>
        <p:spPr>
          <a:xfrm>
            <a:off x="718458" y="3056826"/>
            <a:ext cx="4572000"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Small or Irregular Expenses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176156DB-96A1-1418-6272-25D50D50F6F9}"/>
            </a:ext>
          </a:extLst>
        </p:cNvPr>
        <p:cNvGrpSpPr/>
        <p:nvPr/>
      </p:nvGrpSpPr>
      <p:grpSpPr>
        <a:xfrm>
          <a:off x="0" y="0"/>
          <a:ext cx="0" cy="0"/>
          <a:chOff x="0" y="0"/>
          <a:chExt cx="0" cy="0"/>
        </a:xfrm>
      </p:grpSpPr>
      <p:pic>
        <p:nvPicPr>
          <p:cNvPr id="11" name="Picture 10" descr="A screenshot of a phone&#10;&#10;AI-generated content may be incorrect.">
            <a:extLst>
              <a:ext uri="{FF2B5EF4-FFF2-40B4-BE49-F238E27FC236}">
                <a16:creationId xmlns:a16="http://schemas.microsoft.com/office/drawing/2014/main" id="{B6C7F8C7-1630-C198-5A00-8E4D01FA79F9}"/>
              </a:ext>
            </a:extLst>
          </p:cNvPr>
          <p:cNvPicPr>
            <a:picLocks noChangeAspect="1"/>
          </p:cNvPicPr>
          <p:nvPr/>
        </p:nvPicPr>
        <p:blipFill>
          <a:blip r:embed="rId3"/>
          <a:stretch>
            <a:fillRect/>
          </a:stretch>
        </p:blipFill>
        <p:spPr>
          <a:xfrm>
            <a:off x="6870369" y="49188"/>
            <a:ext cx="2210090" cy="4811367"/>
          </a:xfrm>
          <a:prstGeom prst="roundRect">
            <a:avLst>
              <a:gd name="adj" fmla="val 10887"/>
            </a:avLst>
          </a:prstGeom>
        </p:spPr>
      </p:pic>
      <p:pic>
        <p:nvPicPr>
          <p:cNvPr id="8" name="Picture 7" descr="A screenshot of a phone&#10;&#10;AI-generated content may be incorrect.">
            <a:extLst>
              <a:ext uri="{FF2B5EF4-FFF2-40B4-BE49-F238E27FC236}">
                <a16:creationId xmlns:a16="http://schemas.microsoft.com/office/drawing/2014/main" id="{B377EAE0-F616-60AD-5E3C-1A5E648B4EE0}"/>
              </a:ext>
            </a:extLst>
          </p:cNvPr>
          <p:cNvPicPr>
            <a:picLocks noChangeAspect="1"/>
          </p:cNvPicPr>
          <p:nvPr/>
        </p:nvPicPr>
        <p:blipFill>
          <a:blip r:embed="rId4"/>
          <a:stretch>
            <a:fillRect/>
          </a:stretch>
        </p:blipFill>
        <p:spPr>
          <a:xfrm>
            <a:off x="4544992" y="264893"/>
            <a:ext cx="2210090" cy="4800599"/>
          </a:xfrm>
          <a:prstGeom prst="roundRect">
            <a:avLst>
              <a:gd name="adj" fmla="val 10754"/>
            </a:avLst>
          </a:prstGeom>
        </p:spPr>
      </p:pic>
      <p:pic>
        <p:nvPicPr>
          <p:cNvPr id="9" name="Picture 8" descr="A black screen with a white border&#10;&#10;Description automatically generated">
            <a:extLst>
              <a:ext uri="{FF2B5EF4-FFF2-40B4-BE49-F238E27FC236}">
                <a16:creationId xmlns:a16="http://schemas.microsoft.com/office/drawing/2014/main" id="{E15C3E61-9C03-B241-41F5-96E62DEB6173}"/>
              </a:ext>
            </a:extLst>
          </p:cNvPr>
          <p:cNvPicPr>
            <a:picLocks noChangeAspect="1"/>
          </p:cNvPicPr>
          <p:nvPr/>
        </p:nvPicPr>
        <p:blipFill>
          <a:blip r:embed="rId5"/>
          <a:stretch>
            <a:fillRect/>
          </a:stretch>
        </p:blipFill>
        <p:spPr>
          <a:xfrm>
            <a:off x="4469656" y="192834"/>
            <a:ext cx="2337172" cy="4909744"/>
          </a:xfrm>
          <a:prstGeom prst="rect">
            <a:avLst/>
          </a:prstGeom>
        </p:spPr>
      </p:pic>
      <p:pic>
        <p:nvPicPr>
          <p:cNvPr id="5" name="Picture 4" descr="A black screen with a white border&#10;&#10;Description automatically generated">
            <a:extLst>
              <a:ext uri="{FF2B5EF4-FFF2-40B4-BE49-F238E27FC236}">
                <a16:creationId xmlns:a16="http://schemas.microsoft.com/office/drawing/2014/main" id="{1B0AE075-8022-8A69-0B6E-D8FD2FBB2BA0}"/>
              </a:ext>
            </a:extLst>
          </p:cNvPr>
          <p:cNvPicPr>
            <a:picLocks noChangeAspect="1"/>
          </p:cNvPicPr>
          <p:nvPr/>
        </p:nvPicPr>
        <p:blipFill>
          <a:blip r:embed="rId5"/>
          <a:stretch>
            <a:fillRect/>
          </a:stretch>
        </p:blipFill>
        <p:spPr>
          <a:xfrm>
            <a:off x="6806828" y="0"/>
            <a:ext cx="2337172" cy="4909744"/>
          </a:xfrm>
          <a:prstGeom prst="rect">
            <a:avLst/>
          </a:prstGeom>
        </p:spPr>
      </p:pic>
      <p:sp>
        <p:nvSpPr>
          <p:cNvPr id="463" name="Google Shape;463;p57">
            <a:extLst>
              <a:ext uri="{FF2B5EF4-FFF2-40B4-BE49-F238E27FC236}">
                <a16:creationId xmlns:a16="http://schemas.microsoft.com/office/drawing/2014/main" id="{B2917C3B-3D02-D271-368F-5AE3DF1C92B1}"/>
              </a:ext>
            </a:extLst>
          </p:cNvPr>
          <p:cNvSpPr txBox="1">
            <a:spLocks noGrp="1"/>
          </p:cNvSpPr>
          <p:nvPr>
            <p:ph type="title"/>
          </p:nvPr>
        </p:nvSpPr>
        <p:spPr>
          <a:xfrm>
            <a:off x="129399" y="1717706"/>
            <a:ext cx="4340257" cy="947486"/>
          </a:xfrm>
          <a:prstGeom prst="rect">
            <a:avLst/>
          </a:prstGeom>
        </p:spPr>
        <p:txBody>
          <a:bodyPr spcFirstLastPara="1" wrap="square" lIns="91425" tIns="91425" rIns="91425" bIns="91425" anchor="b" anchorCtr="0">
            <a:noAutofit/>
          </a:bodyPr>
          <a:lstStyle/>
          <a:p>
            <a:pPr lvl="0">
              <a:buSzPts val="2400"/>
            </a:pPr>
            <a:r>
              <a:rPr lang="en-US" sz="2600" b="1" dirty="0"/>
              <a:t>Never Miss a Limit — Get Budget Notifications</a:t>
            </a:r>
            <a:endParaRPr sz="2600" b="1" dirty="0">
              <a:sym typeface="Arial"/>
            </a:endParaRPr>
          </a:p>
        </p:txBody>
      </p:sp>
      <p:pic>
        <p:nvPicPr>
          <p:cNvPr id="3" name="Picture 2">
            <a:extLst>
              <a:ext uri="{FF2B5EF4-FFF2-40B4-BE49-F238E27FC236}">
                <a16:creationId xmlns:a16="http://schemas.microsoft.com/office/drawing/2014/main" id="{74BDF739-83A5-0217-2B3D-58A844D490C3}"/>
              </a:ext>
            </a:extLst>
          </p:cNvPr>
          <p:cNvPicPr>
            <a:picLocks noChangeAspect="1"/>
          </p:cNvPicPr>
          <p:nvPr/>
        </p:nvPicPr>
        <p:blipFill>
          <a:blip r:embed="rId6"/>
          <a:stretch>
            <a:fillRect/>
          </a:stretch>
        </p:blipFill>
        <p:spPr>
          <a:xfrm>
            <a:off x="664332" y="2910456"/>
            <a:ext cx="3270392" cy="340601"/>
          </a:xfrm>
          <a:prstGeom prst="roundRect">
            <a:avLst>
              <a:gd name="adj" fmla="val 19613"/>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9465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73D9085-8841-AE65-5245-0CAE86D7F100}"/>
            </a:ext>
          </a:extLst>
        </p:cNvPr>
        <p:cNvGrpSpPr/>
        <p:nvPr/>
      </p:nvGrpSpPr>
      <p:grpSpPr>
        <a:xfrm>
          <a:off x="0" y="0"/>
          <a:ext cx="0" cy="0"/>
          <a:chOff x="0" y="0"/>
          <a:chExt cx="0" cy="0"/>
        </a:xfrm>
      </p:grpSpPr>
      <p:pic>
        <p:nvPicPr>
          <p:cNvPr id="5" name="Picture 4" descr="A screenshot of a graph&#10;&#10;AI-generated content may be incorrect.">
            <a:extLst>
              <a:ext uri="{FF2B5EF4-FFF2-40B4-BE49-F238E27FC236}">
                <a16:creationId xmlns:a16="http://schemas.microsoft.com/office/drawing/2014/main" id="{C808E1BE-2B8F-880A-6782-FA5DF011FE1D}"/>
              </a:ext>
            </a:extLst>
          </p:cNvPr>
          <p:cNvPicPr>
            <a:picLocks noChangeAspect="1"/>
          </p:cNvPicPr>
          <p:nvPr/>
        </p:nvPicPr>
        <p:blipFill>
          <a:blip r:embed="rId3"/>
          <a:stretch>
            <a:fillRect/>
          </a:stretch>
        </p:blipFill>
        <p:spPr>
          <a:xfrm>
            <a:off x="6514280" y="173265"/>
            <a:ext cx="2225488" cy="4796961"/>
          </a:xfrm>
          <a:prstGeom prst="roundRect">
            <a:avLst/>
          </a:prstGeom>
        </p:spPr>
      </p:pic>
      <p:sp>
        <p:nvSpPr>
          <p:cNvPr id="4" name="TextBox 3">
            <a:extLst>
              <a:ext uri="{FF2B5EF4-FFF2-40B4-BE49-F238E27FC236}">
                <a16:creationId xmlns:a16="http://schemas.microsoft.com/office/drawing/2014/main" id="{3EC9E520-3BC6-8B3A-E616-E9D4C7035263}"/>
              </a:ext>
            </a:extLst>
          </p:cNvPr>
          <p:cNvSpPr txBox="1"/>
          <p:nvPr/>
        </p:nvSpPr>
        <p:spPr>
          <a:xfrm>
            <a:off x="185151" y="2325527"/>
            <a:ext cx="6019597" cy="492443"/>
          </a:xfrm>
          <a:prstGeom prst="rect">
            <a:avLst/>
          </a:prstGeom>
          <a:noFill/>
        </p:spPr>
        <p:txBody>
          <a:bodyPr wrap="none" rtlCol="0">
            <a:spAutoFit/>
          </a:bodyPr>
          <a:lstStyle/>
          <a:p>
            <a:pPr>
              <a:buClr>
                <a:schemeClr val="dk1"/>
              </a:buClr>
              <a:buSzPts val="2400"/>
            </a:pPr>
            <a:r>
              <a:rPr lang="en-US" sz="2600" b="1" dirty="0">
                <a:solidFill>
                  <a:schemeClr val="dk1"/>
                </a:solidFill>
                <a:latin typeface="Alexandria Medium"/>
                <a:cs typeface="Alexandria Medium"/>
              </a:rPr>
              <a:t>Track the Past, Budget the Future</a:t>
            </a:r>
          </a:p>
        </p:txBody>
      </p:sp>
      <p:pic>
        <p:nvPicPr>
          <p:cNvPr id="10" name="Picture 9" descr="A black screen with a white border&#10;&#10;Description automatically generated">
            <a:extLst>
              <a:ext uri="{FF2B5EF4-FFF2-40B4-BE49-F238E27FC236}">
                <a16:creationId xmlns:a16="http://schemas.microsoft.com/office/drawing/2014/main" id="{9FC6F36A-FB22-FC01-94D9-34B77F242886}"/>
              </a:ext>
            </a:extLst>
          </p:cNvPr>
          <p:cNvPicPr>
            <a:picLocks noChangeAspect="1"/>
          </p:cNvPicPr>
          <p:nvPr/>
        </p:nvPicPr>
        <p:blipFill>
          <a:blip r:embed="rId4"/>
          <a:stretch>
            <a:fillRect/>
          </a:stretch>
        </p:blipFill>
        <p:spPr>
          <a:xfrm>
            <a:off x="6455166" y="109999"/>
            <a:ext cx="2343716" cy="4923492"/>
          </a:xfrm>
          <a:prstGeom prst="rect">
            <a:avLst/>
          </a:prstGeom>
        </p:spPr>
      </p:pic>
    </p:spTree>
    <p:extLst>
      <p:ext uri="{BB962C8B-B14F-4D97-AF65-F5344CB8AC3E}">
        <p14:creationId xmlns:p14="http://schemas.microsoft.com/office/powerpoint/2010/main" val="3076163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AAE09901-460A-787D-9607-D2C652B03AF7}"/>
            </a:ext>
          </a:extLst>
        </p:cNvPr>
        <p:cNvGrpSpPr/>
        <p:nvPr/>
      </p:nvGrpSpPr>
      <p:grpSpPr>
        <a:xfrm>
          <a:off x="0" y="0"/>
          <a:ext cx="0" cy="0"/>
          <a:chOff x="0" y="0"/>
          <a:chExt cx="0" cy="0"/>
        </a:xfrm>
      </p:grpSpPr>
      <p:pic>
        <p:nvPicPr>
          <p:cNvPr id="7" name="Picture 6" descr="A screenshot of a phone&#10;&#10;AI-generated content may be incorrect.">
            <a:extLst>
              <a:ext uri="{FF2B5EF4-FFF2-40B4-BE49-F238E27FC236}">
                <a16:creationId xmlns:a16="http://schemas.microsoft.com/office/drawing/2014/main" id="{6BCEFE39-B678-1C5F-F668-78A501EDC597}"/>
              </a:ext>
            </a:extLst>
          </p:cNvPr>
          <p:cNvPicPr>
            <a:picLocks noChangeAspect="1"/>
          </p:cNvPicPr>
          <p:nvPr/>
        </p:nvPicPr>
        <p:blipFill>
          <a:blip r:embed="rId3"/>
          <a:stretch>
            <a:fillRect/>
          </a:stretch>
        </p:blipFill>
        <p:spPr>
          <a:xfrm>
            <a:off x="4921624" y="265418"/>
            <a:ext cx="2180250" cy="4781675"/>
          </a:xfrm>
          <a:prstGeom prst="roundRect">
            <a:avLst/>
          </a:prstGeom>
        </p:spPr>
      </p:pic>
      <p:pic>
        <p:nvPicPr>
          <p:cNvPr id="9" name="Picture 8" descr="A black screen with a white border&#10;&#10;Description automatically generated">
            <a:extLst>
              <a:ext uri="{FF2B5EF4-FFF2-40B4-BE49-F238E27FC236}">
                <a16:creationId xmlns:a16="http://schemas.microsoft.com/office/drawing/2014/main" id="{03A6DD49-8A5B-1AB8-B0B9-588EC248F635}"/>
              </a:ext>
            </a:extLst>
          </p:cNvPr>
          <p:cNvPicPr>
            <a:picLocks noChangeAspect="1"/>
          </p:cNvPicPr>
          <p:nvPr/>
        </p:nvPicPr>
        <p:blipFill>
          <a:blip r:embed="rId4"/>
          <a:stretch>
            <a:fillRect/>
          </a:stretch>
        </p:blipFill>
        <p:spPr>
          <a:xfrm>
            <a:off x="4843163" y="201384"/>
            <a:ext cx="2337172" cy="4909744"/>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B3A97D29-AD99-3016-9665-0859A719FB4A}"/>
              </a:ext>
            </a:extLst>
          </p:cNvPr>
          <p:cNvPicPr>
            <a:picLocks noChangeAspect="1"/>
          </p:cNvPicPr>
          <p:nvPr/>
        </p:nvPicPr>
        <p:blipFill>
          <a:blip r:embed="rId5"/>
          <a:stretch>
            <a:fillRect/>
          </a:stretch>
        </p:blipFill>
        <p:spPr>
          <a:xfrm>
            <a:off x="6819003" y="96407"/>
            <a:ext cx="2205243" cy="4813692"/>
          </a:xfrm>
          <a:prstGeom prst="roundRect">
            <a:avLst/>
          </a:prstGeom>
        </p:spPr>
      </p:pic>
      <p:pic>
        <p:nvPicPr>
          <p:cNvPr id="5" name="Picture 4" descr="A black screen with a white border&#10;&#10;Description automatically generated">
            <a:extLst>
              <a:ext uri="{FF2B5EF4-FFF2-40B4-BE49-F238E27FC236}">
                <a16:creationId xmlns:a16="http://schemas.microsoft.com/office/drawing/2014/main" id="{CB2F3742-1211-9981-3EA6-D72EE54BFC60}"/>
              </a:ext>
            </a:extLst>
          </p:cNvPr>
          <p:cNvPicPr>
            <a:picLocks noChangeAspect="1"/>
          </p:cNvPicPr>
          <p:nvPr/>
        </p:nvPicPr>
        <p:blipFill>
          <a:blip r:embed="rId4"/>
          <a:stretch>
            <a:fillRect/>
          </a:stretch>
        </p:blipFill>
        <p:spPr>
          <a:xfrm>
            <a:off x="6753038" y="48381"/>
            <a:ext cx="2337172" cy="4909744"/>
          </a:xfrm>
          <a:prstGeom prst="rect">
            <a:avLst/>
          </a:prstGeom>
        </p:spPr>
      </p:pic>
      <p:sp>
        <p:nvSpPr>
          <p:cNvPr id="463" name="Google Shape;463;p57">
            <a:extLst>
              <a:ext uri="{FF2B5EF4-FFF2-40B4-BE49-F238E27FC236}">
                <a16:creationId xmlns:a16="http://schemas.microsoft.com/office/drawing/2014/main" id="{119AC4A9-E322-D10B-D900-2C457086EEA7}"/>
              </a:ext>
            </a:extLst>
          </p:cNvPr>
          <p:cNvSpPr txBox="1">
            <a:spLocks noGrp="1"/>
          </p:cNvSpPr>
          <p:nvPr>
            <p:ph type="title"/>
          </p:nvPr>
        </p:nvSpPr>
        <p:spPr>
          <a:xfrm>
            <a:off x="-51788" y="1650474"/>
            <a:ext cx="5025762" cy="548700"/>
          </a:xfrm>
          <a:prstGeom prst="rect">
            <a:avLst/>
          </a:prstGeom>
        </p:spPr>
        <p:txBody>
          <a:bodyPr spcFirstLastPara="1" wrap="square" lIns="91425" tIns="91425" rIns="91425" bIns="91425" anchor="b" anchorCtr="0">
            <a:noAutofit/>
          </a:bodyPr>
          <a:lstStyle/>
          <a:p>
            <a:pPr marL="0" lvl="0" indent="0" algn="ctr">
              <a:buSzPts val="2400"/>
              <a:buFont typeface="Arial"/>
              <a:buNone/>
            </a:pPr>
            <a:r>
              <a:rPr lang="en-US" sz="2600" b="1" dirty="0">
                <a:sym typeface="Arial"/>
              </a:rPr>
              <a:t>From Daily Details to Weekly Insights—Weekly Financial wellness</a:t>
            </a:r>
            <a:endParaRPr sz="2600" b="1" dirty="0">
              <a:sym typeface="Arial"/>
            </a:endParaRPr>
          </a:p>
        </p:txBody>
      </p:sp>
      <p:pic>
        <p:nvPicPr>
          <p:cNvPr id="15" name="Picture 14" descr="A black and white sign with white text&#10;&#10;AI-generated content may be incorrect.">
            <a:extLst>
              <a:ext uri="{FF2B5EF4-FFF2-40B4-BE49-F238E27FC236}">
                <a16:creationId xmlns:a16="http://schemas.microsoft.com/office/drawing/2014/main" id="{B8800EB2-9892-4126-F523-27A2D372DB95}"/>
              </a:ext>
            </a:extLst>
          </p:cNvPr>
          <p:cNvPicPr>
            <a:picLocks noChangeAspect="1"/>
          </p:cNvPicPr>
          <p:nvPr/>
        </p:nvPicPr>
        <p:blipFill>
          <a:blip r:embed="rId6"/>
          <a:stretch>
            <a:fillRect/>
          </a:stretch>
        </p:blipFill>
        <p:spPr>
          <a:xfrm>
            <a:off x="766482" y="2571750"/>
            <a:ext cx="3325952" cy="559442"/>
          </a:xfrm>
          <a:prstGeom prst="roundRect">
            <a:avLst>
              <a:gd name="adj" fmla="val 50000"/>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1618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01D61286-B788-4482-8C34-8A6BA1E7F657}"/>
            </a:ext>
          </a:extLst>
        </p:cNvPr>
        <p:cNvGrpSpPr/>
        <p:nvPr/>
      </p:nvGrpSpPr>
      <p:grpSpPr>
        <a:xfrm>
          <a:off x="0" y="0"/>
          <a:ext cx="0" cy="0"/>
          <a:chOff x="0" y="0"/>
          <a:chExt cx="0" cy="0"/>
        </a:xfrm>
      </p:grpSpPr>
      <p:pic>
        <p:nvPicPr>
          <p:cNvPr id="14" name="Picture 13" descr="A screenshot of a phone&#10;&#10;AI-generated content may be incorrect.">
            <a:extLst>
              <a:ext uri="{FF2B5EF4-FFF2-40B4-BE49-F238E27FC236}">
                <a16:creationId xmlns:a16="http://schemas.microsoft.com/office/drawing/2014/main" id="{5B93C95F-A0F7-67B0-2D88-D5B76AB3913A}"/>
              </a:ext>
            </a:extLst>
          </p:cNvPr>
          <p:cNvPicPr>
            <a:picLocks noChangeAspect="1"/>
          </p:cNvPicPr>
          <p:nvPr/>
        </p:nvPicPr>
        <p:blipFill>
          <a:blip r:embed="rId3"/>
          <a:stretch>
            <a:fillRect/>
          </a:stretch>
        </p:blipFill>
        <p:spPr>
          <a:xfrm>
            <a:off x="7037658" y="480493"/>
            <a:ext cx="2072693" cy="4359043"/>
          </a:xfrm>
          <a:prstGeom prst="roundRect">
            <a:avLst/>
          </a:prstGeom>
        </p:spPr>
      </p:pic>
      <p:pic>
        <p:nvPicPr>
          <p:cNvPr id="3" name="Picture 2" descr="A black screen with a white border&#10;&#10;Description automatically generated">
            <a:extLst>
              <a:ext uri="{FF2B5EF4-FFF2-40B4-BE49-F238E27FC236}">
                <a16:creationId xmlns:a16="http://schemas.microsoft.com/office/drawing/2014/main" id="{93D4EF56-E07C-2D47-CF46-AA21D05AFDDC}"/>
              </a:ext>
            </a:extLst>
          </p:cNvPr>
          <p:cNvPicPr>
            <a:picLocks noChangeAspect="1"/>
          </p:cNvPicPr>
          <p:nvPr/>
        </p:nvPicPr>
        <p:blipFill>
          <a:blip r:embed="rId4"/>
          <a:stretch>
            <a:fillRect/>
          </a:stretch>
        </p:blipFill>
        <p:spPr>
          <a:xfrm>
            <a:off x="7004010" y="435470"/>
            <a:ext cx="2139990" cy="4495514"/>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91E5148B-8B42-A154-9C5A-BCD5A66B2482}"/>
              </a:ext>
            </a:extLst>
          </p:cNvPr>
          <p:cNvPicPr>
            <a:picLocks noChangeAspect="1"/>
          </p:cNvPicPr>
          <p:nvPr/>
        </p:nvPicPr>
        <p:blipFill>
          <a:blip r:embed="rId5"/>
          <a:stretch>
            <a:fillRect/>
          </a:stretch>
        </p:blipFill>
        <p:spPr>
          <a:xfrm>
            <a:off x="5513047" y="271445"/>
            <a:ext cx="2177124" cy="4646387"/>
          </a:xfrm>
          <a:prstGeom prst="roundRect">
            <a:avLst/>
          </a:prstGeom>
        </p:spPr>
      </p:pic>
      <p:pic>
        <p:nvPicPr>
          <p:cNvPr id="5" name="Picture 4" descr="A black screen with a white border&#10;&#10;Description automatically generated">
            <a:extLst>
              <a:ext uri="{FF2B5EF4-FFF2-40B4-BE49-F238E27FC236}">
                <a16:creationId xmlns:a16="http://schemas.microsoft.com/office/drawing/2014/main" id="{2854DBA1-5786-17A7-D685-CD71CA2BD347}"/>
              </a:ext>
            </a:extLst>
          </p:cNvPr>
          <p:cNvPicPr>
            <a:picLocks noChangeAspect="1"/>
          </p:cNvPicPr>
          <p:nvPr/>
        </p:nvPicPr>
        <p:blipFill>
          <a:blip r:embed="rId4"/>
          <a:stretch>
            <a:fillRect/>
          </a:stretch>
        </p:blipFill>
        <p:spPr>
          <a:xfrm>
            <a:off x="5467653" y="212516"/>
            <a:ext cx="2267912" cy="4764246"/>
          </a:xfrm>
          <a:prstGeom prst="rect">
            <a:avLst/>
          </a:prstGeom>
        </p:spPr>
      </p:pic>
      <p:pic>
        <p:nvPicPr>
          <p:cNvPr id="4" name="Picture 3" descr="A screenshot of a phone&#10;&#10;AI-generated content may be incorrect.">
            <a:extLst>
              <a:ext uri="{FF2B5EF4-FFF2-40B4-BE49-F238E27FC236}">
                <a16:creationId xmlns:a16="http://schemas.microsoft.com/office/drawing/2014/main" id="{9AD34BD4-102A-992E-DB3A-401B0ED96FBB}"/>
              </a:ext>
            </a:extLst>
          </p:cNvPr>
          <p:cNvPicPr>
            <a:picLocks noChangeAspect="1"/>
          </p:cNvPicPr>
          <p:nvPr/>
        </p:nvPicPr>
        <p:blipFill>
          <a:blip r:embed="rId6"/>
          <a:stretch>
            <a:fillRect/>
          </a:stretch>
        </p:blipFill>
        <p:spPr>
          <a:xfrm>
            <a:off x="3551890" y="65669"/>
            <a:ext cx="2267912" cy="4911093"/>
          </a:xfrm>
          <a:prstGeom prst="roundRect">
            <a:avLst/>
          </a:prstGeom>
        </p:spPr>
      </p:pic>
      <p:sp>
        <p:nvSpPr>
          <p:cNvPr id="463" name="Google Shape;463;p57">
            <a:extLst>
              <a:ext uri="{FF2B5EF4-FFF2-40B4-BE49-F238E27FC236}">
                <a16:creationId xmlns:a16="http://schemas.microsoft.com/office/drawing/2014/main" id="{7DE28297-5C18-E03A-1A0C-FDC374D65B67}"/>
              </a:ext>
            </a:extLst>
          </p:cNvPr>
          <p:cNvSpPr txBox="1">
            <a:spLocks noGrp="1"/>
          </p:cNvSpPr>
          <p:nvPr>
            <p:ph type="title"/>
          </p:nvPr>
        </p:nvSpPr>
        <p:spPr>
          <a:xfrm>
            <a:off x="45394" y="2972339"/>
            <a:ext cx="3648278" cy="548700"/>
          </a:xfrm>
          <a:prstGeom prst="rect">
            <a:avLst/>
          </a:prstGeom>
        </p:spPr>
        <p:txBody>
          <a:bodyPr spcFirstLastPara="1" wrap="square" lIns="91425" tIns="91425" rIns="91425" bIns="91425" anchor="b" anchorCtr="0">
            <a:noAutofit/>
          </a:bodyPr>
          <a:lstStyle/>
          <a:p>
            <a:pPr>
              <a:buSzPts val="2400"/>
            </a:pPr>
            <a:r>
              <a:rPr lang="en-US" sz="2600" b="1" dirty="0"/>
              <a:t>Customize your categories and set budgets to take full control.</a:t>
            </a:r>
            <a:endParaRPr sz="2600" b="1" dirty="0">
              <a:sym typeface="Arial"/>
            </a:endParaRPr>
          </a:p>
        </p:txBody>
      </p:sp>
      <p:pic>
        <p:nvPicPr>
          <p:cNvPr id="9" name="Picture 8" descr="A black screen with a white border&#10;&#10;Description automatically generated">
            <a:extLst>
              <a:ext uri="{FF2B5EF4-FFF2-40B4-BE49-F238E27FC236}">
                <a16:creationId xmlns:a16="http://schemas.microsoft.com/office/drawing/2014/main" id="{14439432-31DD-CB12-F688-8A2EDF475A9A}"/>
              </a:ext>
            </a:extLst>
          </p:cNvPr>
          <p:cNvPicPr>
            <a:picLocks noChangeAspect="1"/>
          </p:cNvPicPr>
          <p:nvPr/>
        </p:nvPicPr>
        <p:blipFill>
          <a:blip r:embed="rId4"/>
          <a:stretch>
            <a:fillRect/>
          </a:stretch>
        </p:blipFill>
        <p:spPr>
          <a:xfrm>
            <a:off x="3500896" y="0"/>
            <a:ext cx="2369900" cy="4978496"/>
          </a:xfrm>
          <a:prstGeom prst="rect">
            <a:avLst/>
          </a:prstGeom>
        </p:spPr>
      </p:pic>
    </p:spTree>
    <p:extLst>
      <p:ext uri="{BB962C8B-B14F-4D97-AF65-F5344CB8AC3E}">
        <p14:creationId xmlns:p14="http://schemas.microsoft.com/office/powerpoint/2010/main" val="3523943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62105F63-4A84-2B49-587B-D7443431620E}"/>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E8D0FC2A-2797-76E7-5D10-339654053A5E}"/>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DEMO</a:t>
            </a:r>
            <a:endParaRPr dirty="0"/>
          </a:p>
        </p:txBody>
      </p:sp>
      <p:sp>
        <p:nvSpPr>
          <p:cNvPr id="235" name="Google Shape;235;p39">
            <a:extLst>
              <a:ext uri="{FF2B5EF4-FFF2-40B4-BE49-F238E27FC236}">
                <a16:creationId xmlns:a16="http://schemas.microsoft.com/office/drawing/2014/main" id="{B6FE2D94-AAEF-5B72-398D-5DE0854CABA8}"/>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10</a:t>
            </a:r>
            <a:endParaRPr dirty="0"/>
          </a:p>
        </p:txBody>
      </p:sp>
    </p:spTree>
    <p:extLst>
      <p:ext uri="{BB962C8B-B14F-4D97-AF65-F5344CB8AC3E}">
        <p14:creationId xmlns:p14="http://schemas.microsoft.com/office/powerpoint/2010/main" val="2609992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A76DD9C8-A0DB-CE34-33ED-11AAF90685A9}"/>
            </a:ext>
          </a:extLst>
        </p:cNvPr>
        <p:cNvGrpSpPr/>
        <p:nvPr/>
      </p:nvGrpSpPr>
      <p:grpSpPr>
        <a:xfrm>
          <a:off x="0" y="0"/>
          <a:ext cx="0" cy="0"/>
          <a:chOff x="0" y="0"/>
          <a:chExt cx="0" cy="0"/>
        </a:xfrm>
      </p:grpSpPr>
      <p:pic>
        <p:nvPicPr>
          <p:cNvPr id="4" name="final_DEMO_Sheka♥">
            <a:hlinkClick r:id="" action="ppaction://media"/>
            <a:extLst>
              <a:ext uri="{FF2B5EF4-FFF2-40B4-BE49-F238E27FC236}">
                <a16:creationId xmlns:a16="http://schemas.microsoft.com/office/drawing/2014/main" id="{3D619025-DB72-6665-C889-7B1210D2902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765" t="915" r="33" b="-1"/>
          <a:stretch>
            <a:fillRect/>
          </a:stretch>
        </p:blipFill>
        <p:spPr>
          <a:xfrm>
            <a:off x="3379064" y="23532"/>
            <a:ext cx="2385872" cy="5096435"/>
          </a:xfrm>
          <a:prstGeom prst="roundRect">
            <a:avLst>
              <a:gd name="adj" fmla="val 8560"/>
            </a:avLst>
          </a:prstGeom>
        </p:spPr>
      </p:pic>
    </p:spTree>
    <p:extLst>
      <p:ext uri="{BB962C8B-B14F-4D97-AF65-F5344CB8AC3E}">
        <p14:creationId xmlns:p14="http://schemas.microsoft.com/office/powerpoint/2010/main" val="150271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461A2A38-92AF-AF85-CDDF-2C033E8A4B69}"/>
            </a:ext>
          </a:extLst>
        </p:cNvPr>
        <p:cNvGrpSpPr/>
        <p:nvPr/>
      </p:nvGrpSpPr>
      <p:grpSpPr>
        <a:xfrm>
          <a:off x="0" y="0"/>
          <a:ext cx="0" cy="0"/>
          <a:chOff x="0" y="0"/>
          <a:chExt cx="0" cy="0"/>
        </a:xfrm>
      </p:grpSpPr>
      <p:sp>
        <p:nvSpPr>
          <p:cNvPr id="190" name="Google Shape;190;p35">
            <a:extLst>
              <a:ext uri="{FF2B5EF4-FFF2-40B4-BE49-F238E27FC236}">
                <a16:creationId xmlns:a16="http://schemas.microsoft.com/office/drawing/2014/main" id="{33FC97BF-E9D3-AE81-E88C-F947288CE8AD}"/>
              </a:ext>
            </a:extLst>
          </p:cNvPr>
          <p:cNvSpPr txBox="1">
            <a:spLocks noGrp="1"/>
          </p:cNvSpPr>
          <p:nvPr>
            <p:ph type="ctrTitle"/>
          </p:nvPr>
        </p:nvSpPr>
        <p:spPr>
          <a:xfrm>
            <a:off x="2074723" y="1934238"/>
            <a:ext cx="4994553" cy="12750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Thank you</a:t>
            </a:r>
            <a:endParaRPr sz="7200" dirty="0"/>
          </a:p>
        </p:txBody>
      </p:sp>
    </p:spTree>
    <p:extLst>
      <p:ext uri="{BB962C8B-B14F-4D97-AF65-F5344CB8AC3E}">
        <p14:creationId xmlns:p14="http://schemas.microsoft.com/office/powerpoint/2010/main" val="3957113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C47516DC-6862-EEAA-C36B-A18F41809A82}"/>
            </a:ext>
          </a:extLst>
        </p:cNvPr>
        <p:cNvGrpSpPr/>
        <p:nvPr/>
      </p:nvGrpSpPr>
      <p:grpSpPr>
        <a:xfrm>
          <a:off x="0" y="0"/>
          <a:ext cx="0" cy="0"/>
          <a:chOff x="0" y="0"/>
          <a:chExt cx="0" cy="0"/>
        </a:xfrm>
      </p:grpSpPr>
      <p:sp>
        <p:nvSpPr>
          <p:cNvPr id="227" name="Google Shape;227;p38">
            <a:extLst>
              <a:ext uri="{FF2B5EF4-FFF2-40B4-BE49-F238E27FC236}">
                <a16:creationId xmlns:a16="http://schemas.microsoft.com/office/drawing/2014/main" id="{B60D78A6-57DD-89C5-58E8-8E5695621E29}"/>
              </a:ext>
            </a:extLst>
          </p:cNvPr>
          <p:cNvSpPr txBox="1">
            <a:spLocks noGrp="1"/>
          </p:cNvSpPr>
          <p:nvPr>
            <p:ph type="title"/>
          </p:nvPr>
        </p:nvSpPr>
        <p:spPr>
          <a:xfrm>
            <a:off x="378215" y="254550"/>
            <a:ext cx="2990627" cy="584223"/>
          </a:xfrm>
          <a:prstGeom prst="rect">
            <a:avLst/>
          </a:prstGeom>
        </p:spPr>
        <p:txBody>
          <a:bodyPr spcFirstLastPara="1" wrap="square" lIns="91425" tIns="91425" rIns="91425" bIns="91425" anchor="t" anchorCtr="0">
            <a:noAutofit/>
          </a:bodyPr>
          <a:lstStyle/>
          <a:p>
            <a:r>
              <a:rPr lang="en" sz="3000" b="1" dirty="0"/>
              <a:t>Solution:</a:t>
            </a:r>
            <a:endParaRPr sz="3000" b="1" dirty="0"/>
          </a:p>
        </p:txBody>
      </p:sp>
      <p:sp>
        <p:nvSpPr>
          <p:cNvPr id="9" name="TextBox 8">
            <a:extLst>
              <a:ext uri="{FF2B5EF4-FFF2-40B4-BE49-F238E27FC236}">
                <a16:creationId xmlns:a16="http://schemas.microsoft.com/office/drawing/2014/main" id="{F842BEE5-5083-90C5-FBF0-1F1DC8ECF72B}"/>
              </a:ext>
            </a:extLst>
          </p:cNvPr>
          <p:cNvSpPr txBox="1"/>
          <p:nvPr/>
        </p:nvSpPr>
        <p:spPr>
          <a:xfrm>
            <a:off x="718458" y="1085510"/>
            <a:ext cx="4572000"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18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Real-Time Spending Insights</a:t>
            </a:r>
            <a:endParaRPr lang="en-US" sz="2000" dirty="0">
              <a:solidFill>
                <a:schemeClr val="dk1"/>
              </a:solidFill>
              <a:latin typeface="Alexandria Medium"/>
              <a:cs typeface="Alexandria Medium"/>
              <a:sym typeface="Alexandria Medium"/>
            </a:endParaRPr>
          </a:p>
        </p:txBody>
      </p:sp>
      <p:sp>
        <p:nvSpPr>
          <p:cNvPr id="11" name="TextBox 10">
            <a:extLst>
              <a:ext uri="{FF2B5EF4-FFF2-40B4-BE49-F238E27FC236}">
                <a16:creationId xmlns:a16="http://schemas.microsoft.com/office/drawing/2014/main" id="{FD215728-6394-1496-015F-E5ABE84D45CC}"/>
              </a:ext>
            </a:extLst>
          </p:cNvPr>
          <p:cNvSpPr txBox="1"/>
          <p:nvPr/>
        </p:nvSpPr>
        <p:spPr>
          <a:xfrm>
            <a:off x="718458" y="2394591"/>
            <a:ext cx="6933626" cy="507831"/>
          </a:xfrm>
          <a:prstGeom prst="rect">
            <a:avLst/>
          </a:prstGeom>
          <a:noFill/>
        </p:spPr>
        <p:txBody>
          <a:bodyPr wrap="square">
            <a:spAutoFit/>
          </a:bodyPr>
          <a:lstStyle/>
          <a:p>
            <a:pPr marL="0" indent="0">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Sms auto recognition</a:t>
            </a:r>
          </a:p>
          <a:p>
            <a:pPr marL="0" indent="0">
              <a:buSzPts val="2400"/>
            </a:pPr>
            <a:endParaRPr lang="en-US" sz="700" dirty="0">
              <a:latin typeface="Alexandria Medium"/>
              <a:cs typeface="Alexandria Medium"/>
            </a:endParaRPr>
          </a:p>
        </p:txBody>
      </p:sp>
      <p:sp>
        <p:nvSpPr>
          <p:cNvPr id="13" name="TextBox 12">
            <a:extLst>
              <a:ext uri="{FF2B5EF4-FFF2-40B4-BE49-F238E27FC236}">
                <a16:creationId xmlns:a16="http://schemas.microsoft.com/office/drawing/2014/main" id="{AEBB9C71-3228-ED44-E1B5-5393A37DE7E1}"/>
              </a:ext>
            </a:extLst>
          </p:cNvPr>
          <p:cNvSpPr txBox="1"/>
          <p:nvPr/>
        </p:nvSpPr>
        <p:spPr>
          <a:xfrm>
            <a:off x="718458" y="1732357"/>
            <a:ext cx="4572000"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OCR receipt recognition</a:t>
            </a:r>
            <a:endParaRPr lang="en-US" sz="2000" dirty="0">
              <a:solidFill>
                <a:schemeClr val="dk1"/>
              </a:solidFill>
              <a:latin typeface="Alexandria Medium"/>
              <a:cs typeface="Alexandria Medium"/>
              <a:sym typeface="Alexandria Medium"/>
            </a:endParaRPr>
          </a:p>
        </p:txBody>
      </p:sp>
      <p:sp>
        <p:nvSpPr>
          <p:cNvPr id="15" name="TextBox 14">
            <a:extLst>
              <a:ext uri="{FF2B5EF4-FFF2-40B4-BE49-F238E27FC236}">
                <a16:creationId xmlns:a16="http://schemas.microsoft.com/office/drawing/2014/main" id="{834AF7AF-5744-FE9E-0822-C0804FFFEAA6}"/>
              </a:ext>
            </a:extLst>
          </p:cNvPr>
          <p:cNvSpPr txBox="1"/>
          <p:nvPr/>
        </p:nvSpPr>
        <p:spPr>
          <a:xfrm>
            <a:off x="718458" y="3056825"/>
            <a:ext cx="4572000"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Quick Add Functionality </a:t>
            </a:r>
            <a:endParaRPr lang="en-US" sz="2000" dirty="0">
              <a:solidFill>
                <a:schemeClr val="dk1"/>
              </a:solidFill>
              <a:latin typeface="Alexandria Medium"/>
              <a:cs typeface="Alexandria Medium"/>
              <a:sym typeface="Alexandria Medium"/>
            </a:endParaRPr>
          </a:p>
        </p:txBody>
      </p:sp>
    </p:spTree>
    <p:extLst>
      <p:ext uri="{BB962C8B-B14F-4D97-AF65-F5344CB8AC3E}">
        <p14:creationId xmlns:p14="http://schemas.microsoft.com/office/powerpoint/2010/main" val="1812948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D5D6730E-4E52-B0B4-8B8D-6C6DA045F5DF}"/>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E0A764A6-C293-D833-C424-890D1EECDD43}"/>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lvl="0"/>
            <a:r>
              <a:rPr lang="en-US" sz="7200" b="1" dirty="0"/>
              <a:t>Market Analysis</a:t>
            </a:r>
            <a:endParaRPr dirty="0"/>
          </a:p>
        </p:txBody>
      </p:sp>
      <p:sp>
        <p:nvSpPr>
          <p:cNvPr id="235" name="Google Shape;235;p39">
            <a:extLst>
              <a:ext uri="{FF2B5EF4-FFF2-40B4-BE49-F238E27FC236}">
                <a16:creationId xmlns:a16="http://schemas.microsoft.com/office/drawing/2014/main" id="{6FD7FD55-B12B-28FE-9499-12EB3DDE7B21}"/>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Tree>
    <p:extLst>
      <p:ext uri="{BB962C8B-B14F-4D97-AF65-F5344CB8AC3E}">
        <p14:creationId xmlns:p14="http://schemas.microsoft.com/office/powerpoint/2010/main" val="1897581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DC2D8A03-ABD2-EAEC-F5E4-02C8A1FA5A02}"/>
            </a:ext>
          </a:extLst>
        </p:cNvPr>
        <p:cNvGrpSpPr/>
        <p:nvPr/>
      </p:nvGrpSpPr>
      <p:grpSpPr>
        <a:xfrm>
          <a:off x="0" y="0"/>
          <a:ext cx="0" cy="0"/>
          <a:chOff x="0" y="0"/>
          <a:chExt cx="0" cy="0"/>
        </a:xfrm>
      </p:grpSpPr>
      <p:sp>
        <p:nvSpPr>
          <p:cNvPr id="227" name="Google Shape;227;p38">
            <a:extLst>
              <a:ext uri="{FF2B5EF4-FFF2-40B4-BE49-F238E27FC236}">
                <a16:creationId xmlns:a16="http://schemas.microsoft.com/office/drawing/2014/main" id="{1AFF72B6-4D68-6767-E574-9860B84E4B40}"/>
              </a:ext>
            </a:extLst>
          </p:cNvPr>
          <p:cNvSpPr txBox="1">
            <a:spLocks noGrp="1"/>
          </p:cNvSpPr>
          <p:nvPr>
            <p:ph type="title"/>
          </p:nvPr>
        </p:nvSpPr>
        <p:spPr>
          <a:xfrm>
            <a:off x="277362" y="223776"/>
            <a:ext cx="3985356" cy="584223"/>
          </a:xfrm>
          <a:prstGeom prst="rect">
            <a:avLst/>
          </a:prstGeom>
        </p:spPr>
        <p:txBody>
          <a:bodyPr spcFirstLastPara="1" wrap="square" lIns="91425" tIns="91425" rIns="91425" bIns="91425" anchor="t" anchorCtr="0">
            <a:noAutofit/>
          </a:bodyPr>
          <a:lstStyle/>
          <a:p>
            <a:r>
              <a:rPr lang="en-US" sz="3000" b="1" dirty="0"/>
              <a:t>Market Overview:</a:t>
            </a:r>
            <a:endParaRPr sz="3000" b="1" dirty="0"/>
          </a:p>
        </p:txBody>
      </p:sp>
      <p:sp>
        <p:nvSpPr>
          <p:cNvPr id="9" name="TextBox 8">
            <a:extLst>
              <a:ext uri="{FF2B5EF4-FFF2-40B4-BE49-F238E27FC236}">
                <a16:creationId xmlns:a16="http://schemas.microsoft.com/office/drawing/2014/main" id="{17405330-526B-0529-3CF3-17DBBDD88647}"/>
              </a:ext>
            </a:extLst>
          </p:cNvPr>
          <p:cNvSpPr txBox="1"/>
          <p:nvPr/>
        </p:nvSpPr>
        <p:spPr>
          <a:xfrm>
            <a:off x="416378" y="1142324"/>
            <a:ext cx="8311243"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18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People want easy ways to manage money using their phones.</a:t>
            </a:r>
            <a:endParaRPr lang="en-US" sz="2000" dirty="0">
              <a:solidFill>
                <a:schemeClr val="dk1"/>
              </a:solidFill>
              <a:latin typeface="Alexandria Medium"/>
              <a:cs typeface="Alexandria Medium"/>
              <a:sym typeface="Alexandria Medium"/>
            </a:endParaRPr>
          </a:p>
        </p:txBody>
      </p:sp>
      <p:sp>
        <p:nvSpPr>
          <p:cNvPr id="11" name="TextBox 10">
            <a:extLst>
              <a:ext uri="{FF2B5EF4-FFF2-40B4-BE49-F238E27FC236}">
                <a16:creationId xmlns:a16="http://schemas.microsoft.com/office/drawing/2014/main" id="{2540F323-84DE-CF5D-B634-8882714021A3}"/>
              </a:ext>
            </a:extLst>
          </p:cNvPr>
          <p:cNvSpPr txBox="1"/>
          <p:nvPr/>
        </p:nvSpPr>
        <p:spPr>
          <a:xfrm>
            <a:off x="409173" y="2394591"/>
            <a:ext cx="8734827" cy="707886"/>
          </a:xfrm>
          <a:prstGeom prst="rect">
            <a:avLst/>
          </a:prstGeom>
          <a:noFill/>
        </p:spPr>
        <p:txBody>
          <a:bodyPr wrap="square">
            <a:spAutoFit/>
          </a:bodyPr>
          <a:lstStyle/>
          <a:p>
            <a:pPr lvl="8">
              <a:buClr>
                <a:schemeClr val="dk1"/>
              </a:buClr>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More people are becoming interested in budgeting, saving, and  controlling spending.</a:t>
            </a:r>
            <a:endParaRPr lang="en-US" sz="2000" dirty="0">
              <a:solidFill>
                <a:schemeClr val="dk1"/>
              </a:solidFill>
              <a:latin typeface="Alexandria Medium"/>
              <a:cs typeface="Alexandria Medium"/>
              <a:sym typeface="Alexandria Medium"/>
            </a:endParaRPr>
          </a:p>
        </p:txBody>
      </p:sp>
      <p:sp>
        <p:nvSpPr>
          <p:cNvPr id="13" name="TextBox 12">
            <a:extLst>
              <a:ext uri="{FF2B5EF4-FFF2-40B4-BE49-F238E27FC236}">
                <a16:creationId xmlns:a16="http://schemas.microsoft.com/office/drawing/2014/main" id="{E64CBC51-491C-4EE9-C02C-27FFC16FD435}"/>
              </a:ext>
            </a:extLst>
          </p:cNvPr>
          <p:cNvSpPr txBox="1"/>
          <p:nvPr/>
        </p:nvSpPr>
        <p:spPr>
          <a:xfrm>
            <a:off x="379399" y="1826486"/>
            <a:ext cx="7766638"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The personal finance app market is growing fast.</a:t>
            </a:r>
            <a:endParaRPr lang="en-US" sz="2000" dirty="0">
              <a:solidFill>
                <a:schemeClr val="dk1"/>
              </a:solidFill>
              <a:latin typeface="Alexandria Medium"/>
              <a:cs typeface="Alexandria Medium"/>
              <a:sym typeface="Alexandria Medium"/>
            </a:endParaRPr>
          </a:p>
        </p:txBody>
      </p:sp>
    </p:spTree>
    <p:extLst>
      <p:ext uri="{BB962C8B-B14F-4D97-AF65-F5344CB8AC3E}">
        <p14:creationId xmlns:p14="http://schemas.microsoft.com/office/powerpoint/2010/main" val="1258304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6AF2C675-CFC0-AAEB-50BB-AB02A3140796}"/>
            </a:ext>
          </a:extLst>
        </p:cNvPr>
        <p:cNvGrpSpPr/>
        <p:nvPr/>
      </p:nvGrpSpPr>
      <p:grpSpPr>
        <a:xfrm>
          <a:off x="0" y="0"/>
          <a:ext cx="0" cy="0"/>
          <a:chOff x="0" y="0"/>
          <a:chExt cx="0" cy="0"/>
        </a:xfrm>
      </p:grpSpPr>
      <p:sp>
        <p:nvSpPr>
          <p:cNvPr id="227" name="Google Shape;227;p38">
            <a:extLst>
              <a:ext uri="{FF2B5EF4-FFF2-40B4-BE49-F238E27FC236}">
                <a16:creationId xmlns:a16="http://schemas.microsoft.com/office/drawing/2014/main" id="{574C2B0B-0DE2-093D-95D8-2C891200D773}"/>
              </a:ext>
            </a:extLst>
          </p:cNvPr>
          <p:cNvSpPr txBox="1">
            <a:spLocks noGrp="1"/>
          </p:cNvSpPr>
          <p:nvPr>
            <p:ph type="title"/>
          </p:nvPr>
        </p:nvSpPr>
        <p:spPr>
          <a:xfrm>
            <a:off x="378215" y="254550"/>
            <a:ext cx="3971909" cy="584223"/>
          </a:xfrm>
          <a:prstGeom prst="rect">
            <a:avLst/>
          </a:prstGeom>
        </p:spPr>
        <p:txBody>
          <a:bodyPr spcFirstLastPara="1" wrap="square" lIns="91425" tIns="91425" rIns="91425" bIns="91425" anchor="t" anchorCtr="0">
            <a:noAutofit/>
          </a:bodyPr>
          <a:lstStyle/>
          <a:p>
            <a:r>
              <a:rPr lang="en-US" sz="3000" b="1" dirty="0"/>
              <a:t>Target Audience:</a:t>
            </a:r>
            <a:endParaRPr sz="3000" b="1" dirty="0"/>
          </a:p>
        </p:txBody>
      </p:sp>
      <p:sp>
        <p:nvSpPr>
          <p:cNvPr id="9" name="TextBox 8">
            <a:extLst>
              <a:ext uri="{FF2B5EF4-FFF2-40B4-BE49-F238E27FC236}">
                <a16:creationId xmlns:a16="http://schemas.microsoft.com/office/drawing/2014/main" id="{DC3FB771-01C0-3282-E7E1-865D4B737CA8}"/>
              </a:ext>
            </a:extLst>
          </p:cNvPr>
          <p:cNvSpPr txBox="1"/>
          <p:nvPr/>
        </p:nvSpPr>
        <p:spPr>
          <a:xfrm>
            <a:off x="597434" y="1055245"/>
            <a:ext cx="4572000"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18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Age: 16–45 years.</a:t>
            </a:r>
            <a:endParaRPr lang="en-US" sz="2000" dirty="0">
              <a:solidFill>
                <a:schemeClr val="dk1"/>
              </a:solidFill>
              <a:latin typeface="Alexandria Medium"/>
              <a:cs typeface="Alexandria Medium"/>
              <a:sym typeface="Alexandria Medium"/>
            </a:endParaRPr>
          </a:p>
        </p:txBody>
      </p:sp>
      <p:sp>
        <p:nvSpPr>
          <p:cNvPr id="11" name="TextBox 10">
            <a:extLst>
              <a:ext uri="{FF2B5EF4-FFF2-40B4-BE49-F238E27FC236}">
                <a16:creationId xmlns:a16="http://schemas.microsoft.com/office/drawing/2014/main" id="{B2266E8C-6880-CD4F-6E8A-E69C1AAF3FA6}"/>
              </a:ext>
            </a:extLst>
          </p:cNvPr>
          <p:cNvSpPr txBox="1"/>
          <p:nvPr/>
        </p:nvSpPr>
        <p:spPr>
          <a:xfrm>
            <a:off x="597434" y="2288409"/>
            <a:ext cx="6933626"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Tech-savvy, prefer mobile-first solutions. </a:t>
            </a:r>
            <a:endParaRPr lang="en-US" sz="2000" dirty="0">
              <a:solidFill>
                <a:schemeClr val="dk1"/>
              </a:solidFill>
              <a:latin typeface="Alexandria Medium"/>
              <a:cs typeface="Alexandria Medium"/>
              <a:sym typeface="Alexandria Medium"/>
            </a:endParaRPr>
          </a:p>
        </p:txBody>
      </p:sp>
      <p:sp>
        <p:nvSpPr>
          <p:cNvPr id="13" name="TextBox 12">
            <a:extLst>
              <a:ext uri="{FF2B5EF4-FFF2-40B4-BE49-F238E27FC236}">
                <a16:creationId xmlns:a16="http://schemas.microsoft.com/office/drawing/2014/main" id="{7EB2E004-CE41-3DDD-98D2-F344C3C31A8F}"/>
              </a:ext>
            </a:extLst>
          </p:cNvPr>
          <p:cNvSpPr txBox="1"/>
          <p:nvPr/>
        </p:nvSpPr>
        <p:spPr>
          <a:xfrm>
            <a:off x="597434" y="1671827"/>
            <a:ext cx="8217113"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Students, young professionals, and middle-income earners.</a:t>
            </a:r>
            <a:endParaRPr lang="en-US" sz="2000" dirty="0">
              <a:solidFill>
                <a:schemeClr val="dk1"/>
              </a:solidFill>
              <a:latin typeface="Alexandria Medium"/>
              <a:cs typeface="Alexandria Medium"/>
              <a:sym typeface="Alexandria Medium"/>
            </a:endParaRPr>
          </a:p>
        </p:txBody>
      </p:sp>
      <p:sp>
        <p:nvSpPr>
          <p:cNvPr id="15" name="TextBox 14">
            <a:extLst>
              <a:ext uri="{FF2B5EF4-FFF2-40B4-BE49-F238E27FC236}">
                <a16:creationId xmlns:a16="http://schemas.microsoft.com/office/drawing/2014/main" id="{32A2C4B3-181A-95F2-F69B-C3FDC7158406}"/>
              </a:ext>
            </a:extLst>
          </p:cNvPr>
          <p:cNvSpPr txBox="1"/>
          <p:nvPr/>
        </p:nvSpPr>
        <p:spPr>
          <a:xfrm>
            <a:off x="597434" y="2904991"/>
            <a:ext cx="8217113" cy="400110"/>
          </a:xfrm>
          <a:prstGeom prst="rect">
            <a:avLst/>
          </a:prstGeom>
          <a:noFill/>
        </p:spPr>
        <p:txBody>
          <a:bodyPr wrap="square">
            <a:spAutoFit/>
          </a:bodyPr>
          <a:lstStyle/>
          <a:p>
            <a:pPr>
              <a:buClr>
                <a:schemeClr val="dk1"/>
              </a:buClr>
              <a:buSzPts val="2400"/>
            </a:pPr>
            <a:r>
              <a:rPr lang="en-US" sz="2000" b="1" dirty="0">
                <a:solidFill>
                  <a:schemeClr val="dk1"/>
                </a:solidFill>
                <a:latin typeface="Alexandria Medium"/>
                <a:cs typeface="Alexandria Medium"/>
                <a:sym typeface="Alexandria Medium"/>
              </a:rPr>
              <a:t>•</a:t>
            </a:r>
            <a:r>
              <a:rPr lang="en-US" sz="2000" dirty="0">
                <a:solidFill>
                  <a:schemeClr val="dk1"/>
                </a:solidFill>
                <a:latin typeface="Alexandria Medium"/>
                <a:cs typeface="Alexandria Medium"/>
                <a:sym typeface="Alexandria Medium"/>
              </a:rPr>
              <a:t> </a:t>
            </a:r>
            <a:r>
              <a:rPr lang="en-US" sz="2000" dirty="0">
                <a:solidFill>
                  <a:schemeClr val="dk1"/>
                </a:solidFill>
                <a:latin typeface="Alexandria Medium"/>
                <a:cs typeface="Alexandria Medium"/>
              </a:rPr>
              <a:t>Concerned about budgeting, and tracking daily spending.</a:t>
            </a:r>
            <a:endParaRPr lang="en-US" sz="2000" dirty="0">
              <a:solidFill>
                <a:schemeClr val="dk1"/>
              </a:solidFill>
              <a:latin typeface="Alexandria Medium"/>
              <a:cs typeface="Alexandria Medium"/>
              <a:sym typeface="Alexandria Medium"/>
            </a:endParaRPr>
          </a:p>
        </p:txBody>
      </p:sp>
    </p:spTree>
    <p:extLst>
      <p:ext uri="{BB962C8B-B14F-4D97-AF65-F5344CB8AC3E}">
        <p14:creationId xmlns:p14="http://schemas.microsoft.com/office/powerpoint/2010/main" val="2088944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6B871758-4A16-9B0A-53A6-D2EEF5071935}"/>
            </a:ext>
          </a:extLst>
        </p:cNvPr>
        <p:cNvGrpSpPr/>
        <p:nvPr/>
      </p:nvGrpSpPr>
      <p:grpSpPr>
        <a:xfrm>
          <a:off x="0" y="0"/>
          <a:ext cx="0" cy="0"/>
          <a:chOff x="0" y="0"/>
          <a:chExt cx="0" cy="0"/>
        </a:xfrm>
      </p:grpSpPr>
      <p:sp>
        <p:nvSpPr>
          <p:cNvPr id="227" name="Google Shape;227;p38">
            <a:extLst>
              <a:ext uri="{FF2B5EF4-FFF2-40B4-BE49-F238E27FC236}">
                <a16:creationId xmlns:a16="http://schemas.microsoft.com/office/drawing/2014/main" id="{AD6C0104-0061-9B80-7A90-A7F3555122AB}"/>
              </a:ext>
            </a:extLst>
          </p:cNvPr>
          <p:cNvSpPr txBox="1">
            <a:spLocks noGrp="1"/>
          </p:cNvSpPr>
          <p:nvPr>
            <p:ph type="title"/>
          </p:nvPr>
        </p:nvSpPr>
        <p:spPr>
          <a:xfrm>
            <a:off x="378215" y="254550"/>
            <a:ext cx="3971909" cy="584223"/>
          </a:xfrm>
          <a:prstGeom prst="rect">
            <a:avLst/>
          </a:prstGeom>
        </p:spPr>
        <p:txBody>
          <a:bodyPr spcFirstLastPara="1" wrap="square" lIns="91425" tIns="91425" rIns="91425" bIns="91425" anchor="t" anchorCtr="0">
            <a:noAutofit/>
          </a:bodyPr>
          <a:lstStyle/>
          <a:p>
            <a:r>
              <a:rPr lang="en-US" sz="3000" b="1" dirty="0"/>
              <a:t>Our Competitors:</a:t>
            </a:r>
            <a:endParaRPr sz="3000" b="1" dirty="0"/>
          </a:p>
        </p:txBody>
      </p:sp>
      <p:sp>
        <p:nvSpPr>
          <p:cNvPr id="9" name="TextBox 8">
            <a:extLst>
              <a:ext uri="{FF2B5EF4-FFF2-40B4-BE49-F238E27FC236}">
                <a16:creationId xmlns:a16="http://schemas.microsoft.com/office/drawing/2014/main" id="{8C83811D-E571-C624-F561-DCB85E30A276}"/>
              </a:ext>
            </a:extLst>
          </p:cNvPr>
          <p:cNvSpPr txBox="1"/>
          <p:nvPr/>
        </p:nvSpPr>
        <p:spPr>
          <a:xfrm>
            <a:off x="827362" y="1223490"/>
            <a:ext cx="1848603" cy="769441"/>
          </a:xfrm>
          <a:prstGeom prst="rect">
            <a:avLst/>
          </a:prstGeom>
          <a:noFill/>
        </p:spPr>
        <p:txBody>
          <a:bodyPr wrap="square">
            <a:spAutoFit/>
          </a:bodyPr>
          <a:lstStyle/>
          <a:p>
            <a:pPr>
              <a:buClr>
                <a:schemeClr val="dk1"/>
              </a:buClr>
              <a:buSzPts val="2400"/>
            </a:pPr>
            <a:r>
              <a:rPr lang="en-US" sz="4400" dirty="0">
                <a:solidFill>
                  <a:schemeClr val="dk1"/>
                </a:solidFill>
                <a:latin typeface="Alexandria Medium"/>
                <a:cs typeface="Alexandria Medium"/>
              </a:rPr>
              <a:t>YNAB</a:t>
            </a:r>
            <a:endParaRPr lang="en-US" sz="4400" dirty="0">
              <a:solidFill>
                <a:schemeClr val="dk1"/>
              </a:solidFill>
              <a:latin typeface="Alexandria Medium"/>
              <a:cs typeface="Alexandria Medium"/>
              <a:sym typeface="Alexandria Medium"/>
            </a:endParaRPr>
          </a:p>
        </p:txBody>
      </p:sp>
      <p:sp>
        <p:nvSpPr>
          <p:cNvPr id="13" name="TextBox 12">
            <a:extLst>
              <a:ext uri="{FF2B5EF4-FFF2-40B4-BE49-F238E27FC236}">
                <a16:creationId xmlns:a16="http://schemas.microsoft.com/office/drawing/2014/main" id="{49FCF072-075C-312F-6C42-3BBA1B81220B}"/>
              </a:ext>
            </a:extLst>
          </p:cNvPr>
          <p:cNvSpPr txBox="1"/>
          <p:nvPr/>
        </p:nvSpPr>
        <p:spPr>
          <a:xfrm>
            <a:off x="5612452" y="1223491"/>
            <a:ext cx="2704186" cy="769441"/>
          </a:xfrm>
          <a:prstGeom prst="rect">
            <a:avLst/>
          </a:prstGeom>
          <a:noFill/>
        </p:spPr>
        <p:txBody>
          <a:bodyPr wrap="square">
            <a:spAutoFit/>
          </a:bodyPr>
          <a:lstStyle/>
          <a:p>
            <a:pPr>
              <a:buClr>
                <a:schemeClr val="dk1"/>
              </a:buClr>
              <a:buSzPts val="2400"/>
            </a:pPr>
            <a:r>
              <a:rPr lang="en-US" sz="4400" dirty="0">
                <a:solidFill>
                  <a:schemeClr val="dk1"/>
                </a:solidFill>
                <a:latin typeface="Alexandria Medium"/>
                <a:cs typeface="Alexandria Medium"/>
              </a:rPr>
              <a:t>Spendee</a:t>
            </a:r>
            <a:endParaRPr lang="en-US" sz="4400" dirty="0">
              <a:solidFill>
                <a:schemeClr val="dk1"/>
              </a:solidFill>
              <a:latin typeface="Alexandria Medium"/>
              <a:cs typeface="Alexandria Medium"/>
              <a:sym typeface="Alexandria Medium"/>
            </a:endParaRPr>
          </a:p>
        </p:txBody>
      </p:sp>
      <p:pic>
        <p:nvPicPr>
          <p:cNvPr id="5" name="Picture 4" descr="A colorful circle with a dollar sign&#10;&#10;AI-generated content may be incorrect.">
            <a:extLst>
              <a:ext uri="{FF2B5EF4-FFF2-40B4-BE49-F238E27FC236}">
                <a16:creationId xmlns:a16="http://schemas.microsoft.com/office/drawing/2014/main" id="{F2C58E71-05FB-CCAF-22EA-63371ED84BD7}"/>
              </a:ext>
            </a:extLst>
          </p:cNvPr>
          <p:cNvPicPr>
            <a:picLocks noChangeAspect="1"/>
          </p:cNvPicPr>
          <p:nvPr/>
        </p:nvPicPr>
        <p:blipFill>
          <a:blip r:embed="rId3"/>
          <a:stretch>
            <a:fillRect/>
          </a:stretch>
        </p:blipFill>
        <p:spPr>
          <a:xfrm>
            <a:off x="5870530" y="1992932"/>
            <a:ext cx="2188029" cy="2188029"/>
          </a:xfrm>
          <a:prstGeom prst="rect">
            <a:avLst/>
          </a:prstGeom>
        </p:spPr>
      </p:pic>
      <p:pic>
        <p:nvPicPr>
          <p:cNvPr id="7" name="Picture 6" descr="A blue letter y with leaves around it&#10;&#10;AI-generated content may be incorrect.">
            <a:extLst>
              <a:ext uri="{FF2B5EF4-FFF2-40B4-BE49-F238E27FC236}">
                <a16:creationId xmlns:a16="http://schemas.microsoft.com/office/drawing/2014/main" id="{E6302BF0-0AE0-3E71-C0A2-218E0A8B7EF2}"/>
              </a:ext>
            </a:extLst>
          </p:cNvPr>
          <p:cNvPicPr>
            <a:picLocks noChangeAspect="1"/>
          </p:cNvPicPr>
          <p:nvPr/>
        </p:nvPicPr>
        <p:blipFill>
          <a:blip r:embed="rId4"/>
          <a:stretch>
            <a:fillRect/>
          </a:stretch>
        </p:blipFill>
        <p:spPr>
          <a:xfrm>
            <a:off x="950891" y="2286174"/>
            <a:ext cx="1601543" cy="1601543"/>
          </a:xfrm>
          <a:prstGeom prst="rect">
            <a:avLst/>
          </a:prstGeom>
        </p:spPr>
      </p:pic>
    </p:spTree>
    <p:extLst>
      <p:ext uri="{BB962C8B-B14F-4D97-AF65-F5344CB8AC3E}">
        <p14:creationId xmlns:p14="http://schemas.microsoft.com/office/powerpoint/2010/main" val="918814256"/>
      </p:ext>
    </p:extLst>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8dec46c-b343-4753-81b9-767ac7f891d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31B9E1158E6064BB891CBD202802114" ma:contentTypeVersion="7" ma:contentTypeDescription="Create a new document." ma:contentTypeScope="" ma:versionID="aecc06c0381ac02529c07033f456bcd7">
  <xsd:schema xmlns:xsd="http://www.w3.org/2001/XMLSchema" xmlns:xs="http://www.w3.org/2001/XMLSchema" xmlns:p="http://schemas.microsoft.com/office/2006/metadata/properties" xmlns:ns3="68dec46c-b343-4753-81b9-767ac7f891d4" targetNamespace="http://schemas.microsoft.com/office/2006/metadata/properties" ma:root="true" ma:fieldsID="ad327b2ce24fc2726a0a6aa2357f6129" ns3:_="">
    <xsd:import namespace="68dec46c-b343-4753-81b9-767ac7f891d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dec46c-b343-4753-81b9-767ac7f891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09C339-D40B-4A81-B35A-7CFDF953C91F}">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http://purl.org/dc/dcmitype/"/>
    <ds:schemaRef ds:uri="68dec46c-b343-4753-81b9-767ac7f891d4"/>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0D19A8C6-A974-4722-BF2F-2B2FA84DB4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dec46c-b343-4753-81b9-767ac7f891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CB8CA8-09C1-48C7-B767-B4FC29ECD4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1988</TotalTime>
  <Words>979</Words>
  <Application>Microsoft Office PowerPoint</Application>
  <PresentationFormat>On-screen Show (16:9)</PresentationFormat>
  <Paragraphs>170</Paragraphs>
  <Slides>46</Slides>
  <Notes>33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Alexandria Medium</vt:lpstr>
      <vt:lpstr>Albert Sans</vt:lpstr>
      <vt:lpstr>Arial</vt:lpstr>
      <vt:lpstr>Lead Funnel by Slidesgo</vt:lpstr>
      <vt:lpstr>MoneyMate</vt:lpstr>
      <vt:lpstr>01</vt:lpstr>
      <vt:lpstr>PowerPoint Presentation</vt:lpstr>
      <vt:lpstr>Problem:</vt:lpstr>
      <vt:lpstr>Solution:</vt:lpstr>
      <vt:lpstr>Market Analysis</vt:lpstr>
      <vt:lpstr>Market Overview:</vt:lpstr>
      <vt:lpstr>Target Audience:</vt:lpstr>
      <vt:lpstr>Our Competitors:</vt:lpstr>
      <vt:lpstr>What Makes Us Different:</vt:lpstr>
      <vt:lpstr>What Makes Us Different:</vt:lpstr>
      <vt:lpstr>PowerPoint Presentation</vt:lpstr>
      <vt:lpstr>PowerPoint Presentation</vt:lpstr>
      <vt:lpstr>PowerPoint Presentation</vt:lpstr>
      <vt:lpstr>Artificial Intelligence</vt:lpstr>
      <vt:lpstr>AI Features:</vt:lpstr>
      <vt:lpstr>Sms auto recognition:</vt:lpstr>
      <vt:lpstr>Sms auto recognition:</vt:lpstr>
      <vt:lpstr>OCR receipt scanning:</vt:lpstr>
      <vt:lpstr>OCR receipt scanning:</vt:lpstr>
      <vt:lpstr>OCR receipt scanning:</vt:lpstr>
      <vt:lpstr>OCR receipt scanning:</vt:lpstr>
      <vt:lpstr>System Design</vt:lpstr>
      <vt:lpstr>Use case diagram:</vt:lpstr>
      <vt:lpstr>Class diagram:</vt:lpstr>
      <vt:lpstr>ERD diagram:</vt:lpstr>
      <vt:lpstr>Data flow diagram:</vt:lpstr>
      <vt:lpstr>BACKEND</vt:lpstr>
      <vt:lpstr>Why Firebase Powers MoneyMate:</vt:lpstr>
      <vt:lpstr>Why Firebase Powers MoneyMate:</vt:lpstr>
      <vt:lpstr>Database Schema:</vt:lpstr>
      <vt:lpstr>FRONTEND</vt:lpstr>
      <vt:lpstr>PowerPoint Presentation</vt:lpstr>
      <vt:lpstr>PowerPoint Presentation</vt:lpstr>
      <vt:lpstr>PowerPoint Presentation</vt:lpstr>
      <vt:lpstr>Quick OCR scanning</vt:lpstr>
      <vt:lpstr>SMS recognition</vt:lpstr>
      <vt:lpstr>PowerPoint Presentation</vt:lpstr>
      <vt:lpstr>PowerPoint Presentation</vt:lpstr>
      <vt:lpstr>Never Miss a Limit — Get Budget Notifications</vt:lpstr>
      <vt:lpstr>PowerPoint Presentation</vt:lpstr>
      <vt:lpstr>From Daily Details to Weekly Insights—Weekly Financial wellness</vt:lpstr>
      <vt:lpstr>Customize your categories and set budgets to take full control.</vt:lpstr>
      <vt:lpstr>DEMO</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MonyMate</dc:title>
  <dc:creator>Omar Anwar</dc:creator>
  <cp:lastModifiedBy>Abdullah Mohammed Abdelrahman</cp:lastModifiedBy>
  <cp:revision>79</cp:revision>
  <dcterms:modified xsi:type="dcterms:W3CDTF">2025-06-11T17:15:15Z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0x010100531B9E1158E6064BB891CBD202802114</vt:lpwstr>
  </property>
</Properties>
</file>